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3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5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4" r:id="rId4"/>
    <p:sldMasterId id="2147483849" r:id="rId5"/>
    <p:sldMasterId id="2147483869" r:id="rId6"/>
    <p:sldMasterId id="2147483802" r:id="rId7"/>
    <p:sldMasterId id="2147483918" r:id="rId8"/>
    <p:sldMasterId id="2147483955" r:id="rId9"/>
  </p:sldMasterIdLst>
  <p:notesMasterIdLst>
    <p:notesMasterId r:id="rId33"/>
  </p:notesMasterIdLst>
  <p:handoutMasterIdLst>
    <p:handoutMasterId r:id="rId34"/>
  </p:handoutMasterIdLst>
  <p:sldIdLst>
    <p:sldId id="1046" r:id="rId10"/>
    <p:sldId id="2146848760" r:id="rId11"/>
    <p:sldId id="2146848810" r:id="rId12"/>
    <p:sldId id="2146848856" r:id="rId13"/>
    <p:sldId id="2146848842" r:id="rId14"/>
    <p:sldId id="2146848859" r:id="rId15"/>
    <p:sldId id="2146848837" r:id="rId16"/>
    <p:sldId id="2146848841" r:id="rId17"/>
    <p:sldId id="2146848838" r:id="rId18"/>
    <p:sldId id="2146848848" r:id="rId19"/>
    <p:sldId id="2146848849" r:id="rId20"/>
    <p:sldId id="2146848852" r:id="rId21"/>
    <p:sldId id="2146848850" r:id="rId22"/>
    <p:sldId id="2146848853" r:id="rId23"/>
    <p:sldId id="2146848854" r:id="rId24"/>
    <p:sldId id="2146848844" r:id="rId25"/>
    <p:sldId id="2146848839" r:id="rId26"/>
    <p:sldId id="2146848845" r:id="rId27"/>
    <p:sldId id="2146848840" r:id="rId28"/>
    <p:sldId id="2146848846" r:id="rId29"/>
    <p:sldId id="2146848858" r:id="rId30"/>
    <p:sldId id="2146848822" r:id="rId31"/>
    <p:sldId id="2146848823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69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92DA36C-0DCC-628F-8125-84B44EB43395}" name="Mattia Vanzetto" initials="MV" userId="S::mattia.vanzetto@prometeia.com::311d62e2-cc0e-49cb-bc3c-f3c910e87e2e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392"/>
    <a:srgbClr val="11328C"/>
    <a:srgbClr val="34CB6F"/>
    <a:srgbClr val="194791"/>
    <a:srgbClr val="3795C3"/>
    <a:srgbClr val="A6A6A6"/>
    <a:srgbClr val="174791"/>
    <a:srgbClr val="FFFFFF"/>
    <a:srgbClr val="F1F2F2"/>
    <a:srgbClr val="1947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1"/>
              </a:solidFill>
            </a:ln>
          </a:left>
          <a:right>
            <a:ln w="6350" cmpd="sng">
              <a:solidFill>
                <a:schemeClr val="accent1"/>
              </a:solidFill>
            </a:ln>
          </a:right>
          <a:top>
            <a:ln w="6350" cmpd="sng">
              <a:solidFill>
                <a:schemeClr val="accent1"/>
              </a:solidFill>
            </a:ln>
          </a:top>
          <a:bottom>
            <a:ln w="6350" cmpd="sng">
              <a:solidFill>
                <a:schemeClr val="accen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dk1"/>
              </a:solidFill>
            </a:ln>
          </a:left>
          <a:right>
            <a:ln w="6350" cmpd="sng">
              <a:solidFill>
                <a:schemeClr val="dk1"/>
              </a:solidFill>
            </a:ln>
          </a:right>
          <a:top>
            <a:ln w="6350" cmpd="sng">
              <a:solidFill>
                <a:schemeClr val="dk1"/>
              </a:solidFill>
            </a:ln>
          </a:top>
          <a:bottom>
            <a:ln w="635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2"/>
              </a:solidFill>
            </a:ln>
          </a:left>
          <a:right>
            <a:ln w="6350" cmpd="sng">
              <a:solidFill>
                <a:schemeClr val="accent2"/>
              </a:solidFill>
            </a:ln>
          </a:right>
          <a:top>
            <a:ln w="6350" cmpd="sng">
              <a:solidFill>
                <a:schemeClr val="accent2"/>
              </a:solidFill>
            </a:ln>
          </a:top>
          <a:bottom>
            <a:ln w="6350" cmpd="sng">
              <a:solidFill>
                <a:schemeClr val="accent2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3"/>
              </a:solidFill>
            </a:ln>
          </a:left>
          <a:right>
            <a:ln w="6350" cmpd="sng">
              <a:solidFill>
                <a:schemeClr val="accent3"/>
              </a:solidFill>
            </a:ln>
          </a:right>
          <a:top>
            <a:ln w="6350" cmpd="sng">
              <a:solidFill>
                <a:schemeClr val="accent3"/>
              </a:solidFill>
            </a:ln>
          </a:top>
          <a:bottom>
            <a:ln w="6350" cmpd="sng">
              <a:solidFill>
                <a:schemeClr val="accent3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4"/>
              </a:solidFill>
            </a:ln>
          </a:left>
          <a:right>
            <a:ln w="6350" cmpd="sng">
              <a:solidFill>
                <a:schemeClr val="accent4"/>
              </a:solidFill>
            </a:ln>
          </a:right>
          <a:top>
            <a:ln w="6350" cmpd="sng">
              <a:solidFill>
                <a:schemeClr val="accent4"/>
              </a:solidFill>
            </a:ln>
          </a:top>
          <a:bottom>
            <a:ln w="6350" cmpd="sng">
              <a:solidFill>
                <a:schemeClr val="accent4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5"/>
              </a:solidFill>
            </a:ln>
          </a:left>
          <a:right>
            <a:ln w="6350" cmpd="sng">
              <a:solidFill>
                <a:schemeClr val="accent5"/>
              </a:solidFill>
            </a:ln>
          </a:right>
          <a:top>
            <a:ln w="6350" cmpd="sng">
              <a:solidFill>
                <a:schemeClr val="accent5"/>
              </a:solidFill>
            </a:ln>
          </a:top>
          <a:bottom>
            <a:ln w="6350" cmpd="sng">
              <a:solidFill>
                <a:schemeClr val="accent5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6350" cmpd="sng">
              <a:solidFill>
                <a:srgbClr val="D1DADB"/>
              </a:solidFill>
            </a:ln>
          </a:left>
          <a:right>
            <a:ln w="6350" cmpd="sng">
              <a:solidFill>
                <a:srgbClr val="D1DADB"/>
              </a:solidFill>
            </a:ln>
          </a:right>
          <a:top>
            <a:ln w="6350" cmpd="sng">
              <a:solidFill>
                <a:srgbClr val="D1DADB"/>
              </a:solidFill>
            </a:ln>
          </a:top>
          <a:bottom>
            <a:ln w="6350" cmpd="sng">
              <a:solidFill>
                <a:srgbClr val="D1DADB"/>
              </a:solidFill>
            </a:ln>
          </a:bottom>
          <a:insideH>
            <a:ln w="6350" cmpd="sng">
              <a:solidFill>
                <a:srgbClr val="D1DADB"/>
              </a:solidFill>
            </a:ln>
          </a:insideH>
          <a:insideV>
            <a:ln w="6350" cmpd="sng">
              <a:solidFill>
                <a:srgbClr val="D1DADB"/>
              </a:solidFill>
              <a:prstDash val="dash"/>
            </a:ln>
          </a:insideV>
        </a:tcBdr>
        <a:fill>
          <a:noFill/>
        </a:fill>
      </a:tcStyle>
    </a:wholeTbl>
    <a:band1H>
      <a:tcStyle>
        <a:tcBdr/>
        <a:fill>
          <a:noFill/>
        </a:fill>
      </a:tcStyle>
    </a:band1H>
    <a:band2H>
      <a:tcStyle>
        <a:tcBdr/>
        <a:fill>
          <a:solidFill>
            <a:schemeClr val="lt2"/>
          </a:solidFill>
        </a:fill>
      </a:tcStyle>
    </a:band2H>
    <a:band1V>
      <a:tcStyle>
        <a:tcBdr/>
        <a:fill>
          <a:noFill/>
        </a:fill>
      </a:tcStyle>
    </a:band1V>
    <a:band2V>
      <a:tcStyle>
        <a:tcBdr/>
        <a:fill>
          <a:noFill/>
        </a:fill>
      </a:tcStyle>
    </a:band2V>
    <a:la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lastCol>
    <a:firstCol>
      <a:tcTxStyle>
        <a:fontRef idx="major">
          <a:prstClr val="black"/>
        </a:fontRef>
        <a:schemeClr val="dk1"/>
      </a:tcTxStyle>
      <a:tcStyle>
        <a:tcBdr/>
        <a:fill>
          <a:solidFill>
            <a:schemeClr val="lt2"/>
          </a:solidFill>
        </a:fill>
      </a:tcStyle>
    </a:firstCol>
    <a:lastRow>
      <a:tcTxStyle>
        <a:fontRef idx="major">
          <a:prstClr val="black"/>
        </a:fontRef>
        <a:schemeClr val="dk1"/>
      </a:tcTxStyle>
      <a:tcStyle>
        <a:tcBdr>
          <a:top>
            <a:ln w="12700" cmpd="sng">
              <a:solidFill>
                <a:schemeClr val="dk1"/>
              </a:solidFill>
            </a:ln>
          </a:top>
        </a:tcBdr>
        <a:fill>
          <a:solidFill>
            <a:schemeClr val="lt2"/>
          </a:solidFill>
        </a:fill>
      </a:tcStyle>
    </a:lastRow>
    <a:firstRow>
      <a:tcTxStyle>
        <a:fontRef idx="major">
          <a:prstClr val="black"/>
        </a:fontRef>
        <a:srgbClr val="FFFFFF"/>
      </a:tcTxStyle>
      <a:tcStyle>
        <a:tcBdr>
          <a:left>
            <a:ln w="6350" cmpd="sng">
              <a:solidFill>
                <a:schemeClr val="accent6"/>
              </a:solidFill>
            </a:ln>
          </a:left>
          <a:right>
            <a:ln w="6350" cmpd="sng">
              <a:solidFill>
                <a:schemeClr val="accent6"/>
              </a:solidFill>
            </a:ln>
          </a:right>
          <a:top>
            <a:ln w="6350" cmpd="sng">
              <a:solidFill>
                <a:schemeClr val="accent6"/>
              </a:solidFill>
            </a:ln>
          </a:top>
          <a:bottom>
            <a:ln w="6350" cmpd="sng">
              <a:solidFill>
                <a:schemeClr val="accent6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C083E6E3-FA7D-4D7B-A595-EF9225AFEA82}" styleName="Light Style 1 - Ac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29"/>
  </p:normalViewPr>
  <p:slideViewPr>
    <p:cSldViewPr snapToGrid="0">
      <p:cViewPr varScale="1">
        <p:scale>
          <a:sx n="103" d="100"/>
          <a:sy n="103" d="100"/>
        </p:scale>
        <p:origin x="896" y="176"/>
      </p:cViewPr>
      <p:guideLst>
        <p:guide orient="horz" pos="2069"/>
        <p:guide pos="3817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slide" Target="slides/slide9.xml"/><Relationship Id="rId26" Type="http://schemas.openxmlformats.org/officeDocument/2006/relationships/slide" Target="slides/slide17.xml"/><Relationship Id="rId39" Type="http://schemas.microsoft.com/office/2018/10/relationships/authors" Target="authors.xml"/><Relationship Id="rId21" Type="http://schemas.openxmlformats.org/officeDocument/2006/relationships/slide" Target="slides/slide12.xml"/><Relationship Id="rId34" Type="http://schemas.openxmlformats.org/officeDocument/2006/relationships/handoutMaster" Target="handoutMasters/handoutMaster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slide" Target="slides/slide16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slide" Target="slides/slide11.xml"/><Relationship Id="rId29" Type="http://schemas.openxmlformats.org/officeDocument/2006/relationships/slide" Target="slides/slide20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slide" Target="slides/slide15.xml"/><Relationship Id="rId32" Type="http://schemas.openxmlformats.org/officeDocument/2006/relationships/slide" Target="slides/slide23.xml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slide" Target="slides/slide14.xml"/><Relationship Id="rId28" Type="http://schemas.openxmlformats.org/officeDocument/2006/relationships/slide" Target="slides/slide19.xml"/><Relationship Id="rId36" Type="http://schemas.openxmlformats.org/officeDocument/2006/relationships/viewProps" Target="viewProps.xml"/><Relationship Id="rId10" Type="http://schemas.openxmlformats.org/officeDocument/2006/relationships/slide" Target="slides/slide1.xml"/><Relationship Id="rId19" Type="http://schemas.openxmlformats.org/officeDocument/2006/relationships/slide" Target="slides/slide10.xml"/><Relationship Id="rId31" Type="http://schemas.openxmlformats.org/officeDocument/2006/relationships/slide" Target="slides/slide22.xml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slide" Target="slides/slide13.xml"/><Relationship Id="rId27" Type="http://schemas.openxmlformats.org/officeDocument/2006/relationships/slide" Target="slides/slide18.xml"/><Relationship Id="rId30" Type="http://schemas.openxmlformats.org/officeDocument/2006/relationships/slide" Target="slides/slide21.xml"/><Relationship Id="rId35" Type="http://schemas.openxmlformats.org/officeDocument/2006/relationships/presProps" Target="presProps.xml"/><Relationship Id="rId8" Type="http://schemas.openxmlformats.org/officeDocument/2006/relationships/slideMaster" Target="slideMasters/slideMaster5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6A2BE0-68F9-AD47-8084-A440FF90BD90}" type="datetimeFigureOut">
              <a:rPr lang="it-IT" smtClean="0"/>
              <a:t>10/05/24</a:t>
            </a:fld>
            <a:endParaRPr lang="it-I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097E0-4144-2E46-9624-DD3D618EE5EA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631245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B6659933-B74B-4AB3-9099-B51777DD3137}" type="datetimeFigureOut">
              <a:rPr lang="en-US" smtClean="0"/>
              <a:pPr/>
              <a:t>5/10/24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AA9CE82D-71C1-40BB-9F9F-BFC8B0CAA11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089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62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AA9CE82D-71C1-40BB-9F9F-BFC8B0CAA11F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panose="020B0604020202020204" pitchFamily="34" charset="0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41836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A9CE82D-71C1-40BB-9F9F-BFC8B0CAA11F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6836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85983" y="2834051"/>
            <a:ext cx="6810480" cy="1557475"/>
          </a:xfrm>
          <a:prstGeom prst="rect">
            <a:avLst/>
          </a:prstGeom>
        </p:spPr>
        <p:txBody>
          <a:bodyPr vert="horz" lIns="0" tIns="45720" rIns="91440" bIns="45720" rtlCol="0" anchor="t" anchorCtr="0">
            <a:normAutofit/>
          </a:bodyPr>
          <a:lstStyle>
            <a:lvl1pPr algn="l">
              <a:defRPr sz="3000" baseline="0"/>
            </a:lvl1pPr>
          </a:lstStyle>
          <a:p>
            <a:r>
              <a:rPr lang="en-US"/>
              <a:t>You can insert here a title</a:t>
            </a:r>
            <a:br>
              <a:rPr lang="en-US"/>
            </a:br>
            <a:r>
              <a:rPr lang="en-US"/>
              <a:t>on one, two or three lines max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985985" y="5305688"/>
            <a:ext cx="6809573" cy="315237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defRPr lang="en-US" sz="1400" b="1" kern="1200" baseline="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13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986468" y="5603683"/>
            <a:ext cx="6809573" cy="28666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lang="en-US" sz="1200" b="0" kern="1200" baseline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3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LOCATION &amp; DATA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9842000" y="5166025"/>
            <a:ext cx="1697038" cy="854075"/>
          </a:xfrm>
          <a:prstGeom prst="rect">
            <a:avLst/>
          </a:prstGeom>
        </p:spPr>
        <p:txBody>
          <a:bodyPr/>
          <a:lstStyle>
            <a:lvl1pPr>
              <a:defRPr sz="1100" baseline="0"/>
            </a:lvl1pPr>
          </a:lstStyle>
          <a:p>
            <a:r>
              <a:rPr lang="it-IT" err="1"/>
              <a:t>Insert</a:t>
            </a:r>
            <a:r>
              <a:rPr lang="it-IT"/>
              <a:t> client logo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Straight Connector 21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565634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96222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01063" y="1507525"/>
            <a:ext cx="465947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82963" y="1507525"/>
            <a:ext cx="473881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itles&amp;Texts 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3" y="1998618"/>
            <a:ext cx="4647328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3" y="1505925"/>
            <a:ext cx="4647328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95320" y="1998618"/>
            <a:ext cx="4726461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2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5795320" y="1505925"/>
            <a:ext cx="4726461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1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2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itles&amp;Texts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0" name="Segnaposto testo 2"/>
          <p:cNvSpPr>
            <a:spLocks noGrp="1"/>
          </p:cNvSpPr>
          <p:nvPr>
            <p:ph type="body" sz="quarter" idx="26" hasCustomPrompt="1"/>
          </p:nvPr>
        </p:nvSpPr>
        <p:spPr>
          <a:xfrm>
            <a:off x="4187755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2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7462296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0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itles&amp;Text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9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3390745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0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5848500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1" name="Segnaposto testo 2"/>
          <p:cNvSpPr>
            <a:spLocks noGrp="1"/>
          </p:cNvSpPr>
          <p:nvPr>
            <p:ph type="body" sz="quarter" idx="36" hasCustomPrompt="1"/>
          </p:nvPr>
        </p:nvSpPr>
        <p:spPr>
          <a:xfrm>
            <a:off x="8318597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2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4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5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8500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6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Graph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7" y="1779373"/>
            <a:ext cx="9296267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0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1118" y="1456498"/>
            <a:ext cx="9296266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1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7" y="5462847"/>
            <a:ext cx="9296267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85983" y="2104949"/>
            <a:ext cx="6810480" cy="1557475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>
            <a:lvl1pPr algn="l">
              <a:defRPr sz="3000" baseline="0"/>
            </a:lvl1pPr>
          </a:lstStyle>
          <a:p>
            <a:r>
              <a:rPr lang="en-US"/>
              <a:t>You can insert here a title</a:t>
            </a:r>
            <a:br>
              <a:rPr lang="en-US"/>
            </a:br>
            <a:r>
              <a:rPr lang="en-US"/>
              <a:t>on one, two or 3 lines max</a:t>
            </a:r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9842000" y="5166025"/>
            <a:ext cx="1697038" cy="854075"/>
          </a:xfrm>
          <a:prstGeom prst="rect">
            <a:avLst/>
          </a:prstGeom>
        </p:spPr>
        <p:txBody>
          <a:bodyPr/>
          <a:lstStyle>
            <a:lvl1pPr>
              <a:defRPr sz="1100" baseline="0"/>
            </a:lvl1pPr>
          </a:lstStyle>
          <a:p>
            <a:r>
              <a:rPr lang="it-IT" err="1"/>
              <a:t>Insert</a:t>
            </a:r>
            <a:r>
              <a:rPr lang="it-IT"/>
              <a:t> client logo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85838" y="3803807"/>
            <a:ext cx="6810375" cy="412750"/>
          </a:xfrm>
          <a:prstGeom prst="rect">
            <a:avLst/>
          </a:prstGeom>
        </p:spPr>
        <p:txBody>
          <a:bodyPr/>
          <a:lstStyle>
            <a:lvl1pPr algn="l">
              <a:defRPr lang="it-IT" sz="1600" b="0" kern="1200" spc="-20" baseline="0" dirty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pPr lvl="0"/>
            <a:r>
              <a:rPr lang="it-IT" err="1"/>
              <a:t>You</a:t>
            </a:r>
            <a:r>
              <a:rPr lang="it-IT"/>
              <a:t> can </a:t>
            </a:r>
            <a:r>
              <a:rPr lang="it-IT" err="1"/>
              <a:t>insert</a:t>
            </a:r>
            <a:r>
              <a:rPr lang="it-IT"/>
              <a:t> </a:t>
            </a:r>
            <a:r>
              <a:rPr lang="it-IT" err="1"/>
              <a:t>here</a:t>
            </a:r>
            <a:r>
              <a:rPr lang="it-IT"/>
              <a:t> a </a:t>
            </a:r>
            <a:r>
              <a:rPr lang="it-IT" err="1"/>
              <a:t>subtitle</a:t>
            </a:r>
            <a:endParaRPr lang="it-IT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985985" y="5305688"/>
            <a:ext cx="6809573" cy="315237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defRPr lang="en-US" sz="1400" b="1" kern="1200" baseline="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986468" y="5603683"/>
            <a:ext cx="6809573" cy="28666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lang="en-US" sz="1200" b="0" kern="1200" baseline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3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LOCATION &amp; DATA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9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0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1118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1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9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7" name="Chart Placeholder 2"/>
          <p:cNvSpPr>
            <a:spLocks noGrp="1"/>
          </p:cNvSpPr>
          <p:nvPr>
            <p:ph type="chart" sz="quarter" idx="26"/>
          </p:nvPr>
        </p:nvSpPr>
        <p:spPr>
          <a:xfrm>
            <a:off x="6013757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8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6013757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9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6013756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+ 3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852613" y="1468853"/>
            <a:ext cx="3231292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9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4324863" y="1468853"/>
            <a:ext cx="3231292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2" name="Chart Placeholder 2"/>
          <p:cNvSpPr>
            <a:spLocks noGrp="1"/>
          </p:cNvSpPr>
          <p:nvPr>
            <p:ph type="chart" sz="quarter" idx="29"/>
          </p:nvPr>
        </p:nvSpPr>
        <p:spPr>
          <a:xfrm>
            <a:off x="7797114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3" name="Segnaposto testo 2"/>
          <p:cNvSpPr>
            <a:spLocks noGrp="1"/>
          </p:cNvSpPr>
          <p:nvPr>
            <p:ph type="body" sz="quarter" idx="30" hasCustomPrompt="1"/>
          </p:nvPr>
        </p:nvSpPr>
        <p:spPr>
          <a:xfrm>
            <a:off x="7797114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4" name="Chart Placeholder 2"/>
          <p:cNvSpPr>
            <a:spLocks noGrp="1"/>
          </p:cNvSpPr>
          <p:nvPr>
            <p:ph type="chart" sz="quarter" idx="31"/>
          </p:nvPr>
        </p:nvSpPr>
        <p:spPr>
          <a:xfrm>
            <a:off x="432486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5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432486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6" name="Chart Placeholder 2"/>
          <p:cNvSpPr>
            <a:spLocks noGrp="1"/>
          </p:cNvSpPr>
          <p:nvPr>
            <p:ph type="chart" sz="quarter" idx="33"/>
          </p:nvPr>
        </p:nvSpPr>
        <p:spPr>
          <a:xfrm>
            <a:off x="85261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85261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8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7797114" y="1456498"/>
            <a:ext cx="3231292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cxnSp>
        <p:nvCxnSpPr>
          <p:cNvPr id="24" name="Straight Connector 2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+ 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1227119" y="1395881"/>
            <a:ext cx="4423722" cy="28064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1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3" name="Segnaposto testo 2"/>
          <p:cNvSpPr>
            <a:spLocks noGrp="1"/>
          </p:cNvSpPr>
          <p:nvPr>
            <p:ph type="body" sz="quarter" idx="30" hasCustomPrompt="1"/>
          </p:nvPr>
        </p:nvSpPr>
        <p:spPr>
          <a:xfrm>
            <a:off x="2955164" y="6123750"/>
            <a:ext cx="4879395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21" name="Chart Placeholder 2"/>
          <p:cNvSpPr>
            <a:spLocks noGrp="1"/>
          </p:cNvSpPr>
          <p:nvPr>
            <p:ph type="chart" sz="quarter" idx="37"/>
          </p:nvPr>
        </p:nvSpPr>
        <p:spPr>
          <a:xfrm>
            <a:off x="122711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38" hasCustomPrompt="1"/>
          </p:nvPr>
        </p:nvSpPr>
        <p:spPr>
          <a:xfrm>
            <a:off x="5894170" y="1395881"/>
            <a:ext cx="4423722" cy="28064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1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26" name="Chart Placeholder 2"/>
          <p:cNvSpPr>
            <a:spLocks noGrp="1"/>
          </p:cNvSpPr>
          <p:nvPr>
            <p:ph type="chart" sz="quarter" idx="39"/>
          </p:nvPr>
        </p:nvSpPr>
        <p:spPr>
          <a:xfrm>
            <a:off x="589416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31" name="Segnaposto testo 2"/>
          <p:cNvSpPr>
            <a:spLocks noGrp="1"/>
          </p:cNvSpPr>
          <p:nvPr>
            <p:ph type="body" sz="quarter" idx="40" hasCustomPrompt="1"/>
          </p:nvPr>
        </p:nvSpPr>
        <p:spPr>
          <a:xfrm>
            <a:off x="1227119" y="3598579"/>
            <a:ext cx="4423722" cy="28064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1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2" name="Chart Placeholder 2"/>
          <p:cNvSpPr>
            <a:spLocks noGrp="1"/>
          </p:cNvSpPr>
          <p:nvPr>
            <p:ph type="chart" sz="quarter" idx="41"/>
          </p:nvPr>
        </p:nvSpPr>
        <p:spPr>
          <a:xfrm>
            <a:off x="122711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33" name="Segnaposto testo 2"/>
          <p:cNvSpPr>
            <a:spLocks noGrp="1"/>
          </p:cNvSpPr>
          <p:nvPr>
            <p:ph type="body" sz="quarter" idx="42" hasCustomPrompt="1"/>
          </p:nvPr>
        </p:nvSpPr>
        <p:spPr>
          <a:xfrm>
            <a:off x="5894170" y="3598579"/>
            <a:ext cx="4423722" cy="280642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1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4" name="Chart Placeholder 2"/>
          <p:cNvSpPr>
            <a:spLocks noGrp="1"/>
          </p:cNvSpPr>
          <p:nvPr>
            <p:ph type="chart" sz="quarter" idx="43"/>
          </p:nvPr>
        </p:nvSpPr>
        <p:spPr>
          <a:xfrm>
            <a:off x="589416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6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7470157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01063" y="1507525"/>
            <a:ext cx="465947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3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82963" y="1507525"/>
            <a:ext cx="473881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itles&amp;Texts 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3" y="1998618"/>
            <a:ext cx="4647328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4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3" y="1505925"/>
            <a:ext cx="4647328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5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95320" y="1998618"/>
            <a:ext cx="4726461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5795320" y="1505925"/>
            <a:ext cx="4726461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6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itles&amp;Texts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3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4" name="Segnaposto testo 2"/>
          <p:cNvSpPr>
            <a:spLocks noGrp="1"/>
          </p:cNvSpPr>
          <p:nvPr>
            <p:ph type="body" sz="quarter" idx="26" hasCustomPrompt="1"/>
          </p:nvPr>
        </p:nvSpPr>
        <p:spPr>
          <a:xfrm>
            <a:off x="4187755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6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7462296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0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1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2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0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1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Cover Title &amp; Subtitle">
    <p:bg>
      <p:bgPr>
        <a:blipFill dpi="0" rotWithShape="1">
          <a:blip r:embed="rId2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ackground pane">
            <a:extLst>
              <a:ext uri="{FF2B5EF4-FFF2-40B4-BE49-F238E27FC236}">
                <a16:creationId xmlns:a16="http://schemas.microsoft.com/office/drawing/2014/main" id="{45ACC478-F2EB-6446-B100-50A374A497C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>
            <a:normAutofit/>
          </a:bodyPr>
          <a:lstStyle/>
          <a:p>
            <a:pPr algn="ctr" defTabSz="914377">
              <a:lnSpc>
                <a:spcPts val="2160"/>
              </a:lnSpc>
              <a:buClr>
                <a:schemeClr val="tx1"/>
              </a:buClr>
              <a:buSzPct val="100000"/>
            </a:pPr>
            <a:endParaRPr lang="it-IT" sz="800"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 hasCustomPrompt="1"/>
          </p:nvPr>
        </p:nvSpPr>
        <p:spPr>
          <a:xfrm>
            <a:off x="985983" y="2104949"/>
            <a:ext cx="6810480" cy="1555200"/>
          </a:xfrm>
          <a:prstGeom prst="rect">
            <a:avLst/>
          </a:prstGeom>
        </p:spPr>
        <p:txBody>
          <a:bodyPr vert="horz" lIns="0" tIns="45720" rIns="91440" bIns="45720" rtlCol="0" anchor="b" anchorCtr="0">
            <a:normAutofit/>
          </a:bodyPr>
          <a:lstStyle>
            <a:lvl1pPr algn="l">
              <a:defRPr sz="3000" b="1" i="0" baseline="0">
                <a:solidFill>
                  <a:schemeClr val="bg1"/>
                </a:solidFill>
                <a:effectLst>
                  <a:outerShdw blurRad="38100" dist="38100" dir="2700000" algn="ctr" rotWithShape="0">
                    <a:srgbClr val="000000">
                      <a:alpha val="43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You can insert here a title</a:t>
            </a:r>
            <a:br>
              <a:rPr lang="en-US"/>
            </a:br>
            <a:r>
              <a:rPr lang="en-US"/>
              <a:t>on one, two or 3 lines max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985838" y="3803807"/>
            <a:ext cx="6810375" cy="412750"/>
          </a:xfrm>
          <a:prstGeom prst="rect">
            <a:avLst/>
          </a:prstGeom>
        </p:spPr>
        <p:txBody>
          <a:bodyPr/>
          <a:lstStyle>
            <a:lvl1pPr algn="l">
              <a:defRPr lang="it-IT" sz="1600" b="0" kern="1200" spc="-20" baseline="0" dirty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lvl="0"/>
            <a:r>
              <a:rPr lang="it-IT" err="1"/>
              <a:t>You</a:t>
            </a:r>
            <a:r>
              <a:rPr lang="it-IT"/>
              <a:t> can </a:t>
            </a:r>
            <a:r>
              <a:rPr lang="it-IT" err="1"/>
              <a:t>insert</a:t>
            </a:r>
            <a:r>
              <a:rPr lang="it-IT"/>
              <a:t> </a:t>
            </a:r>
            <a:r>
              <a:rPr lang="it-IT" err="1"/>
              <a:t>here</a:t>
            </a:r>
            <a:r>
              <a:rPr lang="it-IT"/>
              <a:t> a </a:t>
            </a:r>
            <a:r>
              <a:rPr lang="it-IT" err="1"/>
              <a:t>subtitle</a:t>
            </a:r>
            <a:endParaRPr lang="it-IT"/>
          </a:p>
        </p:txBody>
      </p:sp>
      <p:sp>
        <p:nvSpPr>
          <p:cNvPr id="16" name="Text Placeholder 10"/>
          <p:cNvSpPr>
            <a:spLocks noGrp="1"/>
          </p:cNvSpPr>
          <p:nvPr>
            <p:ph type="body" sz="quarter" idx="11" hasCustomPrompt="1"/>
          </p:nvPr>
        </p:nvSpPr>
        <p:spPr>
          <a:xfrm>
            <a:off x="985985" y="5305688"/>
            <a:ext cx="6809573" cy="315237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algn="l">
              <a:defRPr lang="en-US" sz="1400" b="1" kern="1200" baseline="0" dirty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NAME SURNAME</a:t>
            </a:r>
          </a:p>
        </p:txBody>
      </p:sp>
      <p:sp>
        <p:nvSpPr>
          <p:cNvPr id="17" name="Text Placeholder 15"/>
          <p:cNvSpPr>
            <a:spLocks noGrp="1"/>
          </p:cNvSpPr>
          <p:nvPr>
            <p:ph type="body" sz="quarter" idx="13" hasCustomPrompt="1"/>
          </p:nvPr>
        </p:nvSpPr>
        <p:spPr>
          <a:xfrm>
            <a:off x="986468" y="5603683"/>
            <a:ext cx="6809573" cy="28666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lang="en-US" sz="1200" b="0" kern="1200" baseline="0" smtClean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300" b="1" kern="120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3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LOCATION &amp; DATA</a:t>
            </a:r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ED3C668F-517E-6841-A7FE-7122276FD194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9842000" y="5166025"/>
            <a:ext cx="1697038" cy="854075"/>
          </a:xfrm>
          <a:prstGeom prst="rect">
            <a:avLst/>
          </a:prstGeom>
        </p:spPr>
        <p:txBody>
          <a:bodyPr/>
          <a:lstStyle>
            <a:lvl1pPr>
              <a:defRPr sz="11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it-IT" err="1"/>
              <a:t>Insert</a:t>
            </a:r>
            <a:r>
              <a:rPr lang="it-IT"/>
              <a:t> client logo</a:t>
            </a:r>
          </a:p>
        </p:txBody>
      </p:sp>
    </p:spTree>
    <p:extLst>
      <p:ext uri="{BB962C8B-B14F-4D97-AF65-F5344CB8AC3E}">
        <p14:creationId xmlns:p14="http://schemas.microsoft.com/office/powerpoint/2010/main" val="1223570762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itles&amp;Text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3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3390745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4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5841066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36" hasCustomPrompt="1"/>
          </p:nvPr>
        </p:nvSpPr>
        <p:spPr>
          <a:xfrm>
            <a:off x="8318597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7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8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9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0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7" y="1779373"/>
            <a:ext cx="9296267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7" y="5462847"/>
            <a:ext cx="9296267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2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3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9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29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1118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0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9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1" name="Chart Placeholder 2"/>
          <p:cNvSpPr>
            <a:spLocks noGrp="1"/>
          </p:cNvSpPr>
          <p:nvPr>
            <p:ph type="chart" sz="quarter" idx="26"/>
          </p:nvPr>
        </p:nvSpPr>
        <p:spPr>
          <a:xfrm>
            <a:off x="6013757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32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6013757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3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6013756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7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 + 3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hart Placeholder 2"/>
          <p:cNvSpPr>
            <a:spLocks noGrp="1"/>
          </p:cNvSpPr>
          <p:nvPr>
            <p:ph type="chart" sz="quarter" idx="28"/>
          </p:nvPr>
        </p:nvSpPr>
        <p:spPr>
          <a:xfrm>
            <a:off x="7797114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28" name="Segnaposto testo 2"/>
          <p:cNvSpPr>
            <a:spLocks noGrp="1"/>
          </p:cNvSpPr>
          <p:nvPr>
            <p:ph type="body" sz="quarter" idx="29" hasCustomPrompt="1"/>
          </p:nvPr>
        </p:nvSpPr>
        <p:spPr>
          <a:xfrm>
            <a:off x="7797114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29" name="Chart Placeholder 2"/>
          <p:cNvSpPr>
            <a:spLocks noGrp="1"/>
          </p:cNvSpPr>
          <p:nvPr>
            <p:ph type="chart" sz="quarter" idx="30"/>
          </p:nvPr>
        </p:nvSpPr>
        <p:spPr>
          <a:xfrm>
            <a:off x="432486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30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432486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1" name="Chart Placeholder 2"/>
          <p:cNvSpPr>
            <a:spLocks noGrp="1"/>
          </p:cNvSpPr>
          <p:nvPr>
            <p:ph type="chart" sz="quarter" idx="32"/>
          </p:nvPr>
        </p:nvSpPr>
        <p:spPr>
          <a:xfrm>
            <a:off x="85261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32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5261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4199491" y="1688307"/>
            <a:ext cx="0" cy="436245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 userDrawn="1"/>
        </p:nvCxnSpPr>
        <p:spPr>
          <a:xfrm>
            <a:off x="7664935" y="1688307"/>
            <a:ext cx="0" cy="436245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852613" y="1468852"/>
            <a:ext cx="3238098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9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4327696" y="1468852"/>
            <a:ext cx="322845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40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7797114" y="1468852"/>
            <a:ext cx="3231292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Subtitle + 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30" hasCustomPrompt="1"/>
          </p:nvPr>
        </p:nvSpPr>
        <p:spPr>
          <a:xfrm>
            <a:off x="2955164" y="6123750"/>
            <a:ext cx="4879395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6" name="Chart Placeholder 2"/>
          <p:cNvSpPr>
            <a:spLocks noGrp="1"/>
          </p:cNvSpPr>
          <p:nvPr>
            <p:ph type="chart" sz="quarter" idx="37"/>
          </p:nvPr>
        </p:nvSpPr>
        <p:spPr>
          <a:xfrm>
            <a:off x="122711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39"/>
          </p:nvPr>
        </p:nvSpPr>
        <p:spPr>
          <a:xfrm>
            <a:off x="589416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20" name="Chart Placeholder 2"/>
          <p:cNvSpPr>
            <a:spLocks noGrp="1"/>
          </p:cNvSpPr>
          <p:nvPr>
            <p:ph type="chart" sz="quarter" idx="41"/>
          </p:nvPr>
        </p:nvSpPr>
        <p:spPr>
          <a:xfrm>
            <a:off x="122711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22" name="Chart Placeholder 2"/>
          <p:cNvSpPr>
            <a:spLocks noGrp="1"/>
          </p:cNvSpPr>
          <p:nvPr>
            <p:ph type="chart" sz="quarter" idx="43"/>
          </p:nvPr>
        </p:nvSpPr>
        <p:spPr>
          <a:xfrm>
            <a:off x="589416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</a:lstStyle>
          <a:p>
            <a:endParaRPr lang="it-IT"/>
          </a:p>
        </p:txBody>
      </p:sp>
      <p:sp>
        <p:nvSpPr>
          <p:cNvPr id="17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 &amp; half background 2mj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6782351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Opening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_big_white"/>
          <p:cNvSpPr>
            <a:spLocks noGrp="1"/>
          </p:cNvSpPr>
          <p:nvPr>
            <p:ph type="title"/>
          </p:nvPr>
        </p:nvSpPr>
        <p:spPr>
          <a:xfrm>
            <a:off x="537460" y="2404367"/>
            <a:ext cx="11117083" cy="707886"/>
          </a:xfrm>
          <a:prstGeom prst="rect">
            <a:avLst/>
          </a:prstGeom>
        </p:spPr>
        <p:txBody>
          <a:bodyPr/>
          <a:lstStyle>
            <a:lvl1pPr>
              <a:defRPr sz="4000" spc="0" baseline="0">
                <a:solidFill>
                  <a:srgbClr val="FFFFFF"/>
                </a:solidFill>
                <a:latin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647049" y="1849212"/>
            <a:ext cx="1616130" cy="349702"/>
          </a:xfrm>
          <a:prstGeom prst="rect">
            <a:avLst/>
          </a:prstGeom>
          <a:solidFill>
            <a:schemeClr val="accent1"/>
          </a:solidFill>
        </p:spPr>
        <p:txBody>
          <a:bodyPr wrap="none" lIns="324000" tIns="36000" rIns="324000" bIns="36000" anchor="ctr" anchorCtr="0">
            <a:spAutoFit/>
          </a:bodyPr>
          <a:lstStyle>
            <a:lvl1pPr marL="0" indent="0" algn="l">
              <a:lnSpc>
                <a:spcPct val="100000"/>
              </a:lnSpc>
              <a:buNone/>
              <a:defRPr>
                <a:solidFill>
                  <a:srgbClr val="FFFFFF"/>
                </a:solidFill>
                <a:latin typeface="Arial" panose="020B0604020202020204" pitchFamily="34" charset="0"/>
                <a:ea typeface="Arial" panose="020B0706030804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Add Date</a:t>
            </a: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background + 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0BDA9A5-DEAD-44A6-9EF9-630C3E33D17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  <a:ln>
            <a:noFill/>
          </a:ln>
        </p:spPr>
        <p:txBody>
          <a:bodyPr>
            <a:normAutofit/>
          </a:bodyPr>
          <a:lstStyle>
            <a:lvl1pPr marL="0" indent="0">
              <a:buNone/>
              <a:defRPr sz="800">
                <a:noFill/>
              </a:defRPr>
            </a:lvl1pPr>
            <a:lvl2pPr marL="266693" indent="0">
              <a:buNone/>
              <a:defRPr sz="800">
                <a:noFill/>
              </a:defRPr>
            </a:lvl2pPr>
            <a:lvl3pPr marL="914377" indent="0">
              <a:buNone/>
              <a:defRPr sz="800">
                <a:noFill/>
              </a:defRPr>
            </a:lvl3pPr>
            <a:lvl4pPr marL="1371566" indent="0">
              <a:buNone/>
              <a:defRPr sz="800">
                <a:noFill/>
              </a:defRPr>
            </a:lvl4pPr>
            <a:lvl5pPr marL="1828754" indent="0">
              <a:buNone/>
              <a:defRPr sz="800">
                <a:noFill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background + Title &amp; Subtit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B0BDA9A5-DEAD-44A6-9EF9-630C3E33D17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800">
                <a:noFill/>
              </a:defRPr>
            </a:lvl1pPr>
            <a:lvl2pPr marL="266693" indent="0">
              <a:buNone/>
              <a:defRPr sz="800">
                <a:noFill/>
              </a:defRPr>
            </a:lvl2pPr>
            <a:lvl3pPr marL="914377" indent="0">
              <a:buNone/>
              <a:defRPr sz="800">
                <a:noFill/>
              </a:defRPr>
            </a:lvl3pPr>
            <a:lvl4pPr marL="1371566" indent="0">
              <a:buNone/>
              <a:defRPr sz="800">
                <a:noFill/>
              </a:defRPr>
            </a:lvl4pPr>
            <a:lvl5pPr marL="1828754" indent="0">
              <a:buNone/>
              <a:defRPr sz="800">
                <a:noFill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0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Image Backgroun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B0BDA9A5-DEAD-44A6-9EF9-630C3E33D17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alpha val="80000"/>
            </a:schemeClr>
          </a:solidFill>
        </p:spPr>
        <p:txBody>
          <a:bodyPr>
            <a:normAutofit/>
          </a:bodyPr>
          <a:lstStyle>
            <a:lvl1pPr marL="0" indent="0">
              <a:buNone/>
              <a:defRPr sz="800">
                <a:noFill/>
              </a:defRPr>
            </a:lvl1pPr>
            <a:lvl2pPr marL="266693" indent="0">
              <a:buNone/>
              <a:defRPr sz="800">
                <a:noFill/>
              </a:defRPr>
            </a:lvl2pPr>
            <a:lvl3pPr marL="914377" indent="0">
              <a:buNone/>
              <a:defRPr sz="800">
                <a:noFill/>
              </a:defRPr>
            </a:lvl3pPr>
            <a:lvl4pPr marL="1371566" indent="0">
              <a:buNone/>
              <a:defRPr sz="800">
                <a:noFill/>
              </a:defRPr>
            </a:lvl4pPr>
            <a:lvl5pPr marL="1828754" indent="0">
              <a:buNone/>
              <a:defRPr sz="800">
                <a:noFill/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Index short">
    <p:bg>
      <p:bgPr>
        <a:blipFill dpi="0" rotWithShape="1">
          <a:blip r:embed="rId2" cstate="hqprint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 pane">
            <a:extLst>
              <a:ext uri="{FF2B5EF4-FFF2-40B4-BE49-F238E27FC236}">
                <a16:creationId xmlns:a16="http://schemas.microsoft.com/office/drawing/2014/main" id="{6D4F2CFF-3DF4-7449-9DF9-9D914495D500}"/>
              </a:ext>
            </a:extLst>
          </p:cNvPr>
          <p:cNvSpPr/>
          <p:nvPr userDrawn="1"/>
        </p:nvSpPr>
        <p:spPr>
          <a:xfrm>
            <a:off x="0" y="10513"/>
            <a:ext cx="12192000" cy="6858000"/>
          </a:xfrm>
          <a:prstGeom prst="rect">
            <a:avLst/>
          </a:prstGeom>
          <a:solidFill>
            <a:srgbClr val="09419C">
              <a:alpha val="69804"/>
            </a:srgbClr>
          </a:solidFill>
          <a:ln>
            <a:noFill/>
          </a:ln>
        </p:spPr>
        <p:txBody>
          <a:bodyPr>
            <a:normAutofit/>
          </a:bodyPr>
          <a:lstStyle/>
          <a:p>
            <a:pPr algn="ctr" defTabSz="914377">
              <a:lnSpc>
                <a:spcPts val="2160"/>
              </a:lnSpc>
              <a:buClr>
                <a:schemeClr val="tx1"/>
              </a:buClr>
              <a:buSzPct val="100000"/>
            </a:pPr>
            <a:endParaRPr lang="it-IT" sz="800"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632857"/>
            <a:ext cx="5278968" cy="390579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Tx/>
              <a:buSzPct val="90000"/>
              <a:buFontTx/>
              <a:buBlip>
                <a:blip r:embed="rId4"/>
              </a:buBlip>
              <a:tabLst/>
              <a:defRPr sz="1600" b="1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628641" indent="-285750" algn="l"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  <a:defRPr sz="1200" b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1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1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9186943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Ap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88195" y="2242800"/>
            <a:ext cx="1818000" cy="32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8" name="Picture Placeholder 24">
            <a:extLst>
              <a:ext uri="{FF2B5EF4-FFF2-40B4-BE49-F238E27FC236}">
                <a16:creationId xmlns:a16="http://schemas.microsoft.com/office/drawing/2014/main" id="{089371BE-3B74-46B7-B9CD-D57C401869B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591790" y="1388169"/>
            <a:ext cx="6870003" cy="409463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b app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188195" y="2242800"/>
            <a:ext cx="1818000" cy="3240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8" name="Picture Placeholder 24">
            <a:extLst>
              <a:ext uri="{FF2B5EF4-FFF2-40B4-BE49-F238E27FC236}">
                <a16:creationId xmlns:a16="http://schemas.microsoft.com/office/drawing/2014/main" id="{089371BE-3B74-46B7-B9CD-D57C401869BB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657103" y="1526504"/>
            <a:ext cx="6870003" cy="4094631"/>
          </a:xfrm>
          <a:prstGeom prst="rect">
            <a:avLst/>
          </a:prstGeom>
          <a:blipFill>
            <a:blip r:embed="rId2"/>
            <a:stretch>
              <a:fillRect/>
            </a:stretch>
          </a:blipFill>
        </p:spPr>
        <p:txBody>
          <a:bodyPr/>
          <a:lstStyle/>
          <a:p>
            <a:endParaRPr lang="en-US"/>
          </a:p>
        </p:txBody>
      </p:sp>
      <p:sp>
        <p:nvSpPr>
          <p:cNvPr id="1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7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67200" y="1338501"/>
            <a:ext cx="7480800" cy="4384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35100" y="1807002"/>
            <a:ext cx="5340349" cy="3346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67200" y="1502275"/>
            <a:ext cx="7480800" cy="43848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6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1435100" y="1970776"/>
            <a:ext cx="5340349" cy="33464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4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5" name="Sub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6" name="Straight Connector 15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ptop v2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952477" y="1220132"/>
            <a:ext cx="7930800" cy="469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8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083128" y="1720282"/>
            <a:ext cx="5664200" cy="358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cxnSp>
        <p:nvCxnSpPr>
          <p:cNvPr id="15" name="Straight Connector 14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Laptop v2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3952477" y="1220132"/>
            <a:ext cx="7930800" cy="46980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12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5083128" y="1720282"/>
            <a:ext cx="5664200" cy="358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1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6" name="Subtitle"/>
          <p:cNvSpPr>
            <a:spLocks noGrp="1"/>
          </p:cNvSpPr>
          <p:nvPr>
            <p:ph type="body" sz="quarter" idx="14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865886" y="992806"/>
            <a:ext cx="3150000" cy="532283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22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3441484" y="1999000"/>
            <a:ext cx="1998807" cy="33104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cxnSp>
        <p:nvCxnSpPr>
          <p:cNvPr id="19" name="Straight Connector 18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bile App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 Placeholder 6"/>
          <p:cNvSpPr>
            <a:spLocks noGrp="1"/>
          </p:cNvSpPr>
          <p:nvPr>
            <p:ph type="body" sz="quarter" idx="17"/>
          </p:nvPr>
        </p:nvSpPr>
        <p:spPr>
          <a:xfrm>
            <a:off x="2865886" y="992806"/>
            <a:ext cx="3150000" cy="532283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0">
            <a:solidFill>
              <a:schemeClr val="bg1">
                <a:alpha val="0"/>
              </a:schemeClr>
            </a:solidFill>
          </a:ln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pPr lvl="0"/>
            <a:endParaRPr lang="en-US"/>
          </a:p>
        </p:txBody>
      </p:sp>
      <p:sp>
        <p:nvSpPr>
          <p:cNvPr id="18" name="Picture Placeholder 8"/>
          <p:cNvSpPr>
            <a:spLocks noGrp="1"/>
          </p:cNvSpPr>
          <p:nvPr>
            <p:ph type="pic" sz="quarter" idx="18"/>
          </p:nvPr>
        </p:nvSpPr>
        <p:spPr>
          <a:xfrm>
            <a:off x="3441484" y="1999000"/>
            <a:ext cx="1998807" cy="33104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noFill/>
              </a:defRPr>
            </a:lvl1pPr>
          </a:lstStyle>
          <a:p>
            <a:endParaRPr lang="en-US"/>
          </a:p>
        </p:txBody>
      </p:sp>
      <p:sp>
        <p:nvSpPr>
          <p:cNvPr id="7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8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1" name="Straight Connector 1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dex sho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632857"/>
            <a:ext cx="5278968" cy="390579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50000"/>
              </a:lnSpc>
              <a:spcBef>
                <a:spcPts val="751"/>
              </a:spcBef>
              <a:spcAft>
                <a:spcPts val="0"/>
              </a:spcAft>
              <a:buClrTx/>
              <a:buSzPct val="90000"/>
              <a:buFontTx/>
              <a:buBlip>
                <a:blip r:embed="rId2"/>
              </a:buBlip>
              <a:tabLst/>
              <a:defRPr sz="2000" b="1" baseline="0">
                <a:solidFill>
                  <a:schemeClr val="accent1"/>
                </a:solidFill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4220949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Index lo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358537"/>
            <a:ext cx="5278968" cy="404948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00000"/>
              </a:lnSpc>
              <a:spcBef>
                <a:spcPts val="751"/>
              </a:spcBef>
              <a:spcAft>
                <a:spcPts val="0"/>
              </a:spcAft>
              <a:buClrTx/>
              <a:buSzPct val="90000"/>
              <a:buFontTx/>
              <a:buBlip>
                <a:blip r:embed="rId2"/>
              </a:buBlip>
              <a:tabLst/>
              <a:defRPr sz="1400" b="1" baseline="0">
                <a:solidFill>
                  <a:schemeClr val="accent1"/>
                </a:solidFill>
                <a:latin typeface="MTTMilano" pitchFamily="2" charset="77"/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929270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sho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632857"/>
            <a:ext cx="5278968" cy="3905794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50000"/>
              </a:lnSpc>
              <a:spcBef>
                <a:spcPts val="751"/>
              </a:spcBef>
              <a:spcAft>
                <a:spcPts val="0"/>
              </a:spcAft>
              <a:buClrTx/>
              <a:buSzPct val="90000"/>
              <a:buFontTx/>
              <a:buBlip>
                <a:blip r:embed="rId2"/>
              </a:buBlip>
              <a:tabLst/>
              <a:defRPr sz="2000" b="1" baseline="0">
                <a:solidFill>
                  <a:schemeClr val="accent1"/>
                </a:solidFill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">
  <p:cSld name="1_Title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5" name="Google Shape;35;p47"/>
          <p:cNvCxnSpPr/>
          <p:nvPr/>
        </p:nvCxnSpPr>
        <p:spPr>
          <a:xfrm>
            <a:off x="577276" y="1118798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36" name="Google Shape;36;p47"/>
          <p:cNvSpPr txBox="1"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508537978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+ Text" userDrawn="1">
  <p:cSld name="1_Title + Tex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0"/>
          <p:cNvSpPr txBox="1">
            <a:spLocks noGrp="1"/>
          </p:cNvSpPr>
          <p:nvPr>
            <p:ph type="body" idx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Font typeface="Noto Sans Symbols"/>
              <a:buNone/>
              <a:defRPr sz="16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26" name="Google Shape;26;p50"/>
          <p:cNvCxnSpPr/>
          <p:nvPr/>
        </p:nvCxnSpPr>
        <p:spPr>
          <a:xfrm>
            <a:off x="577276" y="1118798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7" name="Google Shape;27;p50"/>
          <p:cNvSpPr txBox="1"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FCBFEA9-1980-4038-D91F-099109EF596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5193431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itles&amp;Texts 2 columns ">
  <p:cSld name="Title + Titles&amp;Texts 2 columns 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69"/>
          <p:cNvSpPr txBox="1">
            <a:spLocks noGrp="1"/>
          </p:cNvSpPr>
          <p:nvPr>
            <p:ph type="body" idx="1"/>
          </p:nvPr>
        </p:nvSpPr>
        <p:spPr>
          <a:xfrm>
            <a:off x="913213" y="1998618"/>
            <a:ext cx="4647328" cy="370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Noto Sans Symbols"/>
              <a:buNone/>
              <a:defRPr sz="14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69"/>
          <p:cNvSpPr txBox="1">
            <a:spLocks noGrp="1"/>
          </p:cNvSpPr>
          <p:nvPr>
            <p:ph type="body" idx="2"/>
          </p:nvPr>
        </p:nvSpPr>
        <p:spPr>
          <a:xfrm>
            <a:off x="913213" y="1505925"/>
            <a:ext cx="4647328" cy="38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2" name="Google Shape;62;p69"/>
          <p:cNvSpPr txBox="1">
            <a:spLocks noGrp="1"/>
          </p:cNvSpPr>
          <p:nvPr>
            <p:ph type="body" idx="3"/>
          </p:nvPr>
        </p:nvSpPr>
        <p:spPr>
          <a:xfrm>
            <a:off x="5795320" y="1998618"/>
            <a:ext cx="4726461" cy="37097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Noto Sans Symbols"/>
              <a:buNone/>
              <a:defRPr sz="14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3" name="Google Shape;63;p69"/>
          <p:cNvSpPr txBox="1">
            <a:spLocks noGrp="1"/>
          </p:cNvSpPr>
          <p:nvPr>
            <p:ph type="body" idx="4"/>
          </p:nvPr>
        </p:nvSpPr>
        <p:spPr>
          <a:xfrm>
            <a:off x="5795320" y="1505925"/>
            <a:ext cx="4726461" cy="38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64" name="Google Shape;64;p69"/>
          <p:cNvCxnSpPr/>
          <p:nvPr/>
        </p:nvCxnSpPr>
        <p:spPr>
          <a:xfrm>
            <a:off x="577276" y="1118798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65" name="Google Shape;65;p69"/>
          <p:cNvSpPr txBox="1"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7165670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itles&amp;Texts 3 columns" userDrawn="1">
  <p:cSld name="Title + Titles&amp;Texts 3 columns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9"/>
          <p:cNvSpPr txBox="1">
            <a:spLocks noGrp="1"/>
          </p:cNvSpPr>
          <p:nvPr>
            <p:ph type="body" idx="1"/>
          </p:nvPr>
        </p:nvSpPr>
        <p:spPr>
          <a:xfrm>
            <a:off x="913214" y="1972491"/>
            <a:ext cx="3059485" cy="363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Noto Sans Symbols"/>
              <a:buNone/>
              <a:defRPr sz="14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4" name="Google Shape;144;p79"/>
          <p:cNvSpPr txBox="1">
            <a:spLocks noGrp="1"/>
          </p:cNvSpPr>
          <p:nvPr>
            <p:ph type="body" idx="2"/>
          </p:nvPr>
        </p:nvSpPr>
        <p:spPr>
          <a:xfrm>
            <a:off x="913214" y="1505925"/>
            <a:ext cx="3059485" cy="33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5" name="Google Shape;145;p79"/>
          <p:cNvSpPr txBox="1">
            <a:spLocks noGrp="1"/>
          </p:cNvSpPr>
          <p:nvPr>
            <p:ph type="body" idx="3"/>
          </p:nvPr>
        </p:nvSpPr>
        <p:spPr>
          <a:xfrm>
            <a:off x="4187755" y="1972491"/>
            <a:ext cx="3059485" cy="363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Noto Sans Symbols"/>
              <a:buNone/>
              <a:defRPr sz="14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6" name="Google Shape;146;p79"/>
          <p:cNvSpPr txBox="1">
            <a:spLocks noGrp="1"/>
          </p:cNvSpPr>
          <p:nvPr>
            <p:ph type="body" idx="4"/>
          </p:nvPr>
        </p:nvSpPr>
        <p:spPr>
          <a:xfrm>
            <a:off x="4187755" y="1505925"/>
            <a:ext cx="3059485" cy="33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7" name="Google Shape;147;p79"/>
          <p:cNvSpPr txBox="1">
            <a:spLocks noGrp="1"/>
          </p:cNvSpPr>
          <p:nvPr>
            <p:ph type="body" idx="5"/>
          </p:nvPr>
        </p:nvSpPr>
        <p:spPr>
          <a:xfrm>
            <a:off x="7462296" y="1972491"/>
            <a:ext cx="3059485" cy="363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100"/>
              <a:buFont typeface="Noto Sans Symbols"/>
              <a:buNone/>
              <a:defRPr sz="14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8" name="Google Shape;148;p79"/>
          <p:cNvSpPr txBox="1">
            <a:spLocks noGrp="1"/>
          </p:cNvSpPr>
          <p:nvPr>
            <p:ph type="body" idx="6"/>
          </p:nvPr>
        </p:nvSpPr>
        <p:spPr>
          <a:xfrm>
            <a:off x="7462296" y="1505925"/>
            <a:ext cx="3059485" cy="3359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49" name="Google Shape;149;p79"/>
          <p:cNvCxnSpPr/>
          <p:nvPr/>
        </p:nvCxnSpPr>
        <p:spPr>
          <a:xfrm>
            <a:off x="577276" y="1118798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0" name="Google Shape;150;p79"/>
          <p:cNvSpPr txBox="1"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1800"/>
            </a:lvl9pPr>
          </a:lstStyle>
          <a:p>
            <a:endParaRPr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340AC65-A0B7-5C27-84FB-D281A0E5A6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747010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itles&amp;Texts 4 columns" userDrawn="1">
  <p:cSld name="Title + Titles&amp;Texts 4 columns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73"/>
          <p:cNvSpPr txBox="1">
            <a:spLocks noGrp="1"/>
          </p:cNvSpPr>
          <p:nvPr>
            <p:ph type="body" idx="1"/>
          </p:nvPr>
        </p:nvSpPr>
        <p:spPr>
          <a:xfrm>
            <a:off x="913214" y="1505925"/>
            <a:ext cx="221179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0" name="Google Shape;90;p73"/>
          <p:cNvSpPr txBox="1">
            <a:spLocks noGrp="1"/>
          </p:cNvSpPr>
          <p:nvPr>
            <p:ph type="body" idx="2"/>
          </p:nvPr>
        </p:nvSpPr>
        <p:spPr>
          <a:xfrm>
            <a:off x="3390745" y="1505925"/>
            <a:ext cx="221179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1" name="Google Shape;91;p73"/>
          <p:cNvSpPr txBox="1">
            <a:spLocks noGrp="1"/>
          </p:cNvSpPr>
          <p:nvPr>
            <p:ph type="body" idx="3"/>
          </p:nvPr>
        </p:nvSpPr>
        <p:spPr>
          <a:xfrm>
            <a:off x="5848500" y="1505925"/>
            <a:ext cx="221179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" name="Google Shape;92;p73"/>
          <p:cNvSpPr txBox="1">
            <a:spLocks noGrp="1"/>
          </p:cNvSpPr>
          <p:nvPr>
            <p:ph type="body" idx="4"/>
          </p:nvPr>
        </p:nvSpPr>
        <p:spPr>
          <a:xfrm>
            <a:off x="8318597" y="1505925"/>
            <a:ext cx="221179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100"/>
              <a:buFont typeface="Arial"/>
              <a:buNone/>
              <a:defRPr sz="14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3" name="Google Shape;93;p73"/>
          <p:cNvSpPr txBox="1">
            <a:spLocks noGrp="1"/>
          </p:cNvSpPr>
          <p:nvPr>
            <p:ph type="body" idx="5"/>
          </p:nvPr>
        </p:nvSpPr>
        <p:spPr>
          <a:xfrm>
            <a:off x="913214" y="1959479"/>
            <a:ext cx="2213047" cy="385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None/>
              <a:defRPr sz="12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4" name="Google Shape;94;p73"/>
          <p:cNvSpPr txBox="1">
            <a:spLocks noGrp="1"/>
          </p:cNvSpPr>
          <p:nvPr>
            <p:ph type="body" idx="6"/>
          </p:nvPr>
        </p:nvSpPr>
        <p:spPr>
          <a:xfrm>
            <a:off x="3389497" y="1959479"/>
            <a:ext cx="2213047" cy="385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None/>
              <a:defRPr sz="12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5" name="Google Shape;95;p73"/>
          <p:cNvSpPr txBox="1">
            <a:spLocks noGrp="1"/>
          </p:cNvSpPr>
          <p:nvPr>
            <p:ph type="body" idx="7"/>
          </p:nvPr>
        </p:nvSpPr>
        <p:spPr>
          <a:xfrm>
            <a:off x="5848500" y="1959479"/>
            <a:ext cx="2213047" cy="385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None/>
              <a:defRPr sz="12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6" name="Google Shape;96;p73"/>
          <p:cNvSpPr txBox="1">
            <a:spLocks noGrp="1"/>
          </p:cNvSpPr>
          <p:nvPr>
            <p:ph type="body" idx="8"/>
          </p:nvPr>
        </p:nvSpPr>
        <p:spPr>
          <a:xfrm>
            <a:off x="8318597" y="1959479"/>
            <a:ext cx="2213047" cy="38534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800"/>
              <a:buFont typeface="Noto Sans Symbols"/>
              <a:buNone/>
              <a:defRPr sz="12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17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20202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97" name="Google Shape;97;p73"/>
          <p:cNvCxnSpPr/>
          <p:nvPr/>
        </p:nvCxnSpPr>
        <p:spPr>
          <a:xfrm>
            <a:off x="577276" y="1118798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8" name="Google Shape;98;p73"/>
          <p:cNvSpPr txBox="1"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DF5D4B06-CAA6-1196-4E44-337DCD7EF73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2821640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Sub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07B612C-C25E-2243-9CE9-B56CFD8DE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2274200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01063" y="1507525"/>
            <a:ext cx="465947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3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82963" y="1507525"/>
            <a:ext cx="473881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35406186-6374-0242-BFCC-D4CA7C503C9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660989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itles&amp;Texts 2 column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3" y="1998618"/>
            <a:ext cx="4647328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4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3" y="1505925"/>
            <a:ext cx="4647328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15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95320" y="1998618"/>
            <a:ext cx="4726461" cy="3709715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5795320" y="1505925"/>
            <a:ext cx="4726461" cy="389291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DA0AB847-D57E-224B-B7C1-28C4BD317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161755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6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505923"/>
            <a:ext cx="3059485" cy="420240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8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0" name="Straight Connector 19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F3DA6B3-C42D-1E49-844E-E77FDAA5D23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2605232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itles&amp;Texts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3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4187755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4" name="Segnaposto testo 2"/>
          <p:cNvSpPr>
            <a:spLocks noGrp="1"/>
          </p:cNvSpPr>
          <p:nvPr>
            <p:ph type="body" sz="quarter" idx="26" hasCustomPrompt="1"/>
          </p:nvPr>
        </p:nvSpPr>
        <p:spPr>
          <a:xfrm>
            <a:off x="4187755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7462296" y="1972491"/>
            <a:ext cx="3059485" cy="363133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4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6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7462296" y="1505925"/>
            <a:ext cx="3059485" cy="335989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0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1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2" name="Straight Connector 21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AE283AE-FAC0-8149-897A-2E07A413CE1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376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long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358537"/>
            <a:ext cx="5278968" cy="4049486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00000"/>
              </a:lnSpc>
              <a:spcBef>
                <a:spcPts val="751"/>
              </a:spcBef>
              <a:spcAft>
                <a:spcPts val="0"/>
              </a:spcAft>
              <a:buClrTx/>
              <a:buSzPct val="90000"/>
              <a:buFontTx/>
              <a:buBlip>
                <a:blip r:embed="rId2"/>
              </a:buBlip>
              <a:tabLst/>
              <a:defRPr sz="1400" b="1" baseline="0">
                <a:solidFill>
                  <a:schemeClr val="accent1"/>
                </a:solidFill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2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505925"/>
            <a:ext cx="2213047" cy="4189483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0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1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61345DB-C1AB-A540-AA92-5E95CF9EF3D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3704625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 + Titles&amp;Text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3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3390745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4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5841066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36" hasCustomPrompt="1"/>
          </p:nvPr>
        </p:nvSpPr>
        <p:spPr>
          <a:xfrm>
            <a:off x="8318597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7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8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9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0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9374762-2842-DB47-AC2E-75A5CAC8AF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5210269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7" y="1779373"/>
            <a:ext cx="9296267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7" y="5462847"/>
            <a:ext cx="9296267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12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3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AB891045-9DE0-534A-8B16-8CD5428E64E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9837007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Chart Placeholder 2"/>
          <p:cNvSpPr>
            <a:spLocks noGrp="1"/>
          </p:cNvSpPr>
          <p:nvPr>
            <p:ph type="chart" sz="quarter" idx="10"/>
          </p:nvPr>
        </p:nvSpPr>
        <p:spPr>
          <a:xfrm>
            <a:off x="1281119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29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1281118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0" name="Segnaposto testo 2"/>
          <p:cNvSpPr>
            <a:spLocks noGrp="1"/>
          </p:cNvSpPr>
          <p:nvPr>
            <p:ph type="body" sz="quarter" idx="25" hasCustomPrompt="1"/>
          </p:nvPr>
        </p:nvSpPr>
        <p:spPr>
          <a:xfrm>
            <a:off x="1281119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1" name="Chart Placeholder 2"/>
          <p:cNvSpPr>
            <a:spLocks noGrp="1"/>
          </p:cNvSpPr>
          <p:nvPr>
            <p:ph type="chart" sz="quarter" idx="26"/>
          </p:nvPr>
        </p:nvSpPr>
        <p:spPr>
          <a:xfrm>
            <a:off x="6013757" y="1779373"/>
            <a:ext cx="4563628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32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6013757" y="5462847"/>
            <a:ext cx="4563628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3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6013756" y="1456498"/>
            <a:ext cx="456362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16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7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0AEDF583-D780-A245-956E-BB1A3E81589A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8896529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&amp; Subtitle + 3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Chart Placeholder 2"/>
          <p:cNvSpPr>
            <a:spLocks noGrp="1"/>
          </p:cNvSpPr>
          <p:nvPr>
            <p:ph type="chart" sz="quarter" idx="28"/>
          </p:nvPr>
        </p:nvSpPr>
        <p:spPr>
          <a:xfrm>
            <a:off x="7797114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28" name="Segnaposto testo 2"/>
          <p:cNvSpPr>
            <a:spLocks noGrp="1"/>
          </p:cNvSpPr>
          <p:nvPr>
            <p:ph type="body" sz="quarter" idx="29" hasCustomPrompt="1"/>
          </p:nvPr>
        </p:nvSpPr>
        <p:spPr>
          <a:xfrm>
            <a:off x="7797114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29" name="Chart Placeholder 2"/>
          <p:cNvSpPr>
            <a:spLocks noGrp="1"/>
          </p:cNvSpPr>
          <p:nvPr>
            <p:ph type="chart" sz="quarter" idx="30"/>
          </p:nvPr>
        </p:nvSpPr>
        <p:spPr>
          <a:xfrm>
            <a:off x="432486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30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432486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sp>
        <p:nvSpPr>
          <p:cNvPr id="31" name="Chart Placeholder 2"/>
          <p:cNvSpPr>
            <a:spLocks noGrp="1"/>
          </p:cNvSpPr>
          <p:nvPr>
            <p:ph type="chart" sz="quarter" idx="32"/>
          </p:nvPr>
        </p:nvSpPr>
        <p:spPr>
          <a:xfrm>
            <a:off x="852613" y="1791730"/>
            <a:ext cx="3231292" cy="36834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32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52613" y="5475204"/>
            <a:ext cx="3231292" cy="322877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ts val="188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000" b="0" i="1" kern="1200" dirty="0" smtClean="0">
                <a:solidFill>
                  <a:schemeClr val="tx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Source</a:t>
            </a:r>
          </a:p>
        </p:txBody>
      </p:sp>
      <p:cxnSp>
        <p:nvCxnSpPr>
          <p:cNvPr id="36" name="Straight Connector 35"/>
          <p:cNvCxnSpPr/>
          <p:nvPr userDrawn="1"/>
        </p:nvCxnSpPr>
        <p:spPr>
          <a:xfrm>
            <a:off x="4199491" y="1688307"/>
            <a:ext cx="0" cy="436245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 userDrawn="1"/>
        </p:nvCxnSpPr>
        <p:spPr>
          <a:xfrm>
            <a:off x="7664935" y="1688307"/>
            <a:ext cx="0" cy="4362450"/>
          </a:xfrm>
          <a:prstGeom prst="line">
            <a:avLst/>
          </a:prstGeom>
          <a:ln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852613" y="1468852"/>
            <a:ext cx="3238098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39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4327696" y="1468852"/>
            <a:ext cx="3228459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40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7797114" y="1468852"/>
            <a:ext cx="3231292" cy="32287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2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GRAPH TITLE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8425E034-6172-0A4F-BAE0-9A694184434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8104759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&amp; Subtitle + 4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hart Placeholder 2"/>
          <p:cNvSpPr>
            <a:spLocks noGrp="1"/>
          </p:cNvSpPr>
          <p:nvPr>
            <p:ph type="chart" sz="quarter" idx="37"/>
          </p:nvPr>
        </p:nvSpPr>
        <p:spPr>
          <a:xfrm>
            <a:off x="122711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18" name="Chart Placeholder 2"/>
          <p:cNvSpPr>
            <a:spLocks noGrp="1"/>
          </p:cNvSpPr>
          <p:nvPr>
            <p:ph type="chart" sz="quarter" idx="39"/>
          </p:nvPr>
        </p:nvSpPr>
        <p:spPr>
          <a:xfrm>
            <a:off x="5894169" y="1688883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20" name="Chart Placeholder 2"/>
          <p:cNvSpPr>
            <a:spLocks noGrp="1"/>
          </p:cNvSpPr>
          <p:nvPr>
            <p:ph type="chart" sz="quarter" idx="41"/>
          </p:nvPr>
        </p:nvSpPr>
        <p:spPr>
          <a:xfrm>
            <a:off x="122711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22" name="Chart Placeholder 2"/>
          <p:cNvSpPr>
            <a:spLocks noGrp="1"/>
          </p:cNvSpPr>
          <p:nvPr>
            <p:ph type="chart" sz="quarter" idx="43"/>
          </p:nvPr>
        </p:nvSpPr>
        <p:spPr>
          <a:xfrm>
            <a:off x="5894169" y="3891581"/>
            <a:ext cx="4423723" cy="179252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it-IT"/>
          </a:p>
        </p:txBody>
      </p:sp>
      <p:sp>
        <p:nvSpPr>
          <p:cNvPr id="17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19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1" name="Straight Connector 2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76D802DD-B4F9-4C4A-BDBB-ED72E8083E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64386724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center &amp; half background 2mj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744E2A17-E262-D146-9AC8-9EF7ACDA38C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0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797975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&amp; Subtitle" userDrawn="1">
  <p:cSld name="1_Title &amp; Subtitle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46"/>
          <p:cNvSpPr txBox="1">
            <a:spLocks noGrp="1"/>
          </p:cNvSpPr>
          <p:nvPr>
            <p:ph type="title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7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346"/>
          <p:cNvSpPr txBox="1">
            <a:spLocks noGrp="1"/>
          </p:cNvSpPr>
          <p:nvPr>
            <p:ph type="body" idx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45700" anchor="t" anchorCtr="0">
            <a:sp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31" name="Google Shape;31;p346"/>
          <p:cNvCxnSpPr/>
          <p:nvPr/>
        </p:nvCxnSpPr>
        <p:spPr>
          <a:xfrm>
            <a:off x="577276" y="1216054"/>
            <a:ext cx="570016" cy="0"/>
          </a:xfrm>
          <a:prstGeom prst="straightConnector1">
            <a:avLst/>
          </a:prstGeom>
          <a:noFill/>
          <a:ln w="22225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CAD5CD92-5345-D9EE-3E8D-3B4620F4E6C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38307570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&amp; Sub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bg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34259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2">
            <a:extLst>
              <a:ext uri="{FF2B5EF4-FFF2-40B4-BE49-F238E27FC236}">
                <a16:creationId xmlns:a16="http://schemas.microsoft.com/office/drawing/2014/main" id="{29FD9B41-DCB8-6C5E-2D32-BE12FD2CEF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821713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&amp; Sub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D07B612C-C25E-2243-9CE9-B56CFD8DE93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455715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two column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6212105" y="1358537"/>
            <a:ext cx="3778394" cy="4049486"/>
          </a:xfrm>
          <a:prstGeom prst="rect">
            <a:avLst/>
          </a:prstGeom>
        </p:spPr>
        <p:txBody>
          <a:bodyPr tIns="0" bIns="0"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00000"/>
              </a:lnSpc>
              <a:spcBef>
                <a:spcPts val="751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400" b="1" baseline="0">
                <a:solidFill>
                  <a:schemeClr val="accent1"/>
                </a:solidFill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  <p:sp>
        <p:nvSpPr>
          <p:cNvPr id="5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2278967" y="1365981"/>
            <a:ext cx="3778394" cy="4042042"/>
          </a:xfrm>
          <a:prstGeom prst="rect">
            <a:avLst/>
          </a:prstGeom>
        </p:spPr>
        <p:txBody>
          <a:bodyPr tIns="0" bIns="0" anchor="ctr" anchorCtr="0">
            <a:noAutofit/>
          </a:bodyPr>
          <a:lstStyle>
            <a:lvl1pPr marL="285744" marR="0" indent="-285744" algn="l" defTabSz="685783" rtl="0" eaLnBrk="1" fontAlgn="auto" latinLnBrk="0" hangingPunct="1">
              <a:lnSpc>
                <a:spcPct val="100000"/>
              </a:lnSpc>
              <a:spcBef>
                <a:spcPts val="751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400" b="1" baseline="0">
                <a:solidFill>
                  <a:schemeClr val="accent1"/>
                </a:solidFill>
              </a:defRPr>
            </a:lvl1pPr>
            <a:lvl2pPr marL="342891" indent="0" algn="l">
              <a:buFontTx/>
              <a:buNone/>
              <a:defRPr sz="16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&amp; Subtitle + Titles&amp;Texts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egnaposto testo 2"/>
          <p:cNvSpPr>
            <a:spLocks noGrp="1"/>
          </p:cNvSpPr>
          <p:nvPr>
            <p:ph type="body" sz="quarter" idx="24" hasCustomPrompt="1"/>
          </p:nvPr>
        </p:nvSpPr>
        <p:spPr>
          <a:xfrm>
            <a:off x="913214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3" name="Segnaposto testo 2"/>
          <p:cNvSpPr>
            <a:spLocks noGrp="1"/>
          </p:cNvSpPr>
          <p:nvPr>
            <p:ph type="body" sz="quarter" idx="34" hasCustomPrompt="1"/>
          </p:nvPr>
        </p:nvSpPr>
        <p:spPr>
          <a:xfrm>
            <a:off x="3390745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4" name="Segnaposto testo 2"/>
          <p:cNvSpPr>
            <a:spLocks noGrp="1"/>
          </p:cNvSpPr>
          <p:nvPr>
            <p:ph type="body" sz="quarter" idx="35" hasCustomPrompt="1"/>
          </p:nvPr>
        </p:nvSpPr>
        <p:spPr>
          <a:xfrm>
            <a:off x="5841066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5" name="Segnaposto testo 2"/>
          <p:cNvSpPr>
            <a:spLocks noGrp="1"/>
          </p:cNvSpPr>
          <p:nvPr>
            <p:ph type="body" sz="quarter" idx="36" hasCustomPrompt="1"/>
          </p:nvPr>
        </p:nvSpPr>
        <p:spPr>
          <a:xfrm>
            <a:off x="8318597" y="1505925"/>
            <a:ext cx="2211799" cy="307777"/>
          </a:xfrm>
          <a:prstGeom prst="rect">
            <a:avLst/>
          </a:prstGeom>
        </p:spPr>
        <p:txBody>
          <a:bodyPr>
            <a:spAutoFit/>
          </a:bodyPr>
          <a:lstStyle>
            <a:lvl1pPr marL="0" marR="0" indent="0" algn="l" defTabSz="5143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50000"/>
              <a:buFontTx/>
              <a:buNone/>
              <a:tabLst/>
              <a:defRPr lang="it-IT" sz="1400" b="1" kern="1200" dirty="0" smtClean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TITLE</a:t>
            </a:r>
          </a:p>
        </p:txBody>
      </p:sp>
      <p:sp>
        <p:nvSpPr>
          <p:cNvPr id="2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13214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7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33894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8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841066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9" name="Segnaposto testo 2"/>
          <p:cNvSpPr>
            <a:spLocks noGrp="1"/>
          </p:cNvSpPr>
          <p:nvPr>
            <p:ph type="body" sz="quarter" idx="33" hasCustomPrompt="1"/>
          </p:nvPr>
        </p:nvSpPr>
        <p:spPr>
          <a:xfrm>
            <a:off x="8318597" y="1959479"/>
            <a:ext cx="2213047" cy="3853494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Wingdings" charset="2"/>
              <a:buNone/>
              <a:tabLst/>
              <a:defRPr sz="1200" baseline="0">
                <a:solidFill>
                  <a:schemeClr val="bg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sz="2700" b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30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31" name="Straight Connector 30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D9374762-2842-DB47-AC2E-75A5CAC8AFC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891937" y="6233136"/>
            <a:ext cx="5276117" cy="35242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900"/>
            </a:lvl1pPr>
            <a:lvl2pPr marL="266693" indent="0">
              <a:buNone/>
              <a:defRPr/>
            </a:lvl2pPr>
            <a:lvl3pPr marL="914377" indent="0">
              <a:buNone/>
              <a:defRPr/>
            </a:lvl3pPr>
            <a:lvl4pPr marL="1371566" indent="0">
              <a:buNone/>
              <a:defRPr/>
            </a:lvl4pPr>
            <a:lvl5pPr marL="1828755" indent="0">
              <a:buNone/>
              <a:defRPr/>
            </a:lvl5pPr>
          </a:lstStyle>
          <a:p>
            <a:pPr lvl="0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65101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cxnSp>
        <p:nvCxnSpPr>
          <p:cNvPr id="14" name="Straight Connector 13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237648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+ Text 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egnaposto testo 2"/>
          <p:cNvSpPr>
            <a:spLocks noGrp="1"/>
          </p:cNvSpPr>
          <p:nvPr>
            <p:ph type="body" sz="quarter" idx="23" hasCustomPrompt="1"/>
          </p:nvPr>
        </p:nvSpPr>
        <p:spPr>
          <a:xfrm>
            <a:off x="901063" y="1507525"/>
            <a:ext cx="465947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sp>
        <p:nvSpPr>
          <p:cNvPr id="21" name="Segnaposto testo 2"/>
          <p:cNvSpPr>
            <a:spLocks noGrp="1"/>
          </p:cNvSpPr>
          <p:nvPr>
            <p:ph type="body" sz="quarter" idx="27" hasCustomPrompt="1"/>
          </p:nvPr>
        </p:nvSpPr>
        <p:spPr>
          <a:xfrm>
            <a:off x="5782963" y="1507525"/>
            <a:ext cx="4738819" cy="4200808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50000"/>
              <a:buFont typeface="Arial" charset="0"/>
              <a:buNone/>
              <a:tabLst/>
              <a:defRPr sz="1400" baseline="0">
                <a:solidFill>
                  <a:schemeClr val="tx2">
                    <a:lumMod val="50000"/>
                  </a:schemeClr>
                </a:solidFill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Click </a:t>
            </a:r>
            <a:r>
              <a:rPr lang="it-IT" err="1"/>
              <a:t>here</a:t>
            </a:r>
            <a:r>
              <a:rPr lang="it-IT"/>
              <a:t> to </a:t>
            </a:r>
            <a:r>
              <a:rPr lang="it-IT" err="1"/>
              <a:t>edit</a:t>
            </a:r>
            <a:endParaRPr lang="it-IT"/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577276" y="1118798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468000" y="366645"/>
            <a:ext cx="10515600" cy="700156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90000"/>
              </a:lnSpc>
              <a:defRPr lang="it-IT" sz="27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83082433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Title &amp; Subtitl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testo 2"/>
          <p:cNvSpPr>
            <a:spLocks noGrp="1"/>
          </p:cNvSpPr>
          <p:nvPr>
            <p:ph type="body" sz="quarter" idx="18" hasCustomPrompt="1"/>
          </p:nvPr>
        </p:nvSpPr>
        <p:spPr>
          <a:xfrm>
            <a:off x="913214" y="1519883"/>
            <a:ext cx="7242247" cy="4188451"/>
          </a:xfrm>
          <a:prstGeom prst="rect">
            <a:avLst/>
          </a:prstGeom>
        </p:spPr>
        <p:txBody>
          <a:bodyPr>
            <a:noAutofit/>
          </a:bodyPr>
          <a:lstStyle>
            <a:lvl1pPr marL="0" marR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aseline="0">
                <a:solidFill>
                  <a:schemeClr val="tx2">
                    <a:lumMod val="50000"/>
                  </a:schemeClr>
                </a:solidFill>
                <a:latin typeface="MTTMilano" pitchFamily="2" charset="77"/>
              </a:defRPr>
            </a:lvl1pPr>
            <a:lvl2pPr marL="266693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 marL="914377" indent="0">
              <a:buFontTx/>
              <a:buNone/>
              <a:defRPr>
                <a:solidFill>
                  <a:schemeClr val="tx2">
                    <a:lumMod val="50000"/>
                  </a:schemeClr>
                </a:solidFill>
              </a:defRPr>
            </a:lvl3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21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469076" y="323101"/>
            <a:ext cx="10667011" cy="476507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Autofit/>
          </a:bodyPr>
          <a:lstStyle>
            <a:lvl1pPr>
              <a:defRPr lang="en-US" sz="2700" b="1" i="0" dirty="0">
                <a:solidFill>
                  <a:schemeClr val="accent1"/>
                </a:solidFill>
                <a:latin typeface="MTTMilano Black" pitchFamily="2" charset="77"/>
              </a:defRPr>
            </a:lvl1pPr>
          </a:lstStyle>
          <a:p>
            <a:pPr lvl="0"/>
            <a:r>
              <a:rPr lang="en-US"/>
              <a:t>Click to edit Master title style</a:t>
            </a:r>
            <a:br>
              <a:rPr lang="en-US"/>
            </a:br>
            <a:br>
              <a:rPr lang="en-US"/>
            </a:br>
            <a:endParaRPr lang="en-US"/>
          </a:p>
        </p:txBody>
      </p:sp>
      <p:sp>
        <p:nvSpPr>
          <p:cNvPr id="22" name="Subtitle"/>
          <p:cNvSpPr>
            <a:spLocks noGrp="1"/>
          </p:cNvSpPr>
          <p:nvPr>
            <p:ph type="body" sz="quarter" idx="12" hasCustomPrompt="1"/>
          </p:nvPr>
        </p:nvSpPr>
        <p:spPr>
          <a:xfrm>
            <a:off x="471088" y="807073"/>
            <a:ext cx="10665000" cy="320216"/>
          </a:xfrm>
          <a:prstGeom prst="rect">
            <a:avLst/>
          </a:prstGeom>
        </p:spPr>
        <p:txBody>
          <a:bodyPr wrap="square" tIns="0">
            <a:spAutoFit/>
          </a:bodyPr>
          <a:lstStyle>
            <a:lvl1pPr marL="0" indent="0">
              <a:buNone/>
              <a:defRPr sz="1600">
                <a:latin typeface="MTTMilano" pitchFamily="2" charset="77"/>
              </a:defRPr>
            </a:lvl1pPr>
          </a:lstStyle>
          <a:p>
            <a:pPr lvl="0"/>
            <a:r>
              <a:rPr lang="en-US"/>
              <a:t>Subtitle goes here</a:t>
            </a:r>
          </a:p>
        </p:txBody>
      </p:sp>
      <p:cxnSp>
        <p:nvCxnSpPr>
          <p:cNvPr id="23" name="Straight Connector 22"/>
          <p:cNvCxnSpPr/>
          <p:nvPr userDrawn="1"/>
        </p:nvCxnSpPr>
        <p:spPr>
          <a:xfrm>
            <a:off x="577276" y="1216054"/>
            <a:ext cx="570016" cy="0"/>
          </a:xfrm>
          <a:prstGeom prst="line">
            <a:avLst/>
          </a:prstGeom>
          <a:ln w="222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06085816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Index short">
    <p:bg>
      <p:bgPr>
        <a:blipFill dpi="0" rotWithShape="1">
          <a:blip r:embed="rId2" cstate="hqprint">
            <a:lum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ackground pane">
            <a:extLst>
              <a:ext uri="{FF2B5EF4-FFF2-40B4-BE49-F238E27FC236}">
                <a16:creationId xmlns:a16="http://schemas.microsoft.com/office/drawing/2014/main" id="{6D4F2CFF-3DF4-7449-9DF9-9D914495D50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9419C">
              <a:alpha val="69804"/>
            </a:srgbClr>
          </a:solidFill>
          <a:ln>
            <a:noFill/>
          </a:ln>
        </p:spPr>
        <p:txBody>
          <a:bodyPr>
            <a:normAutofit/>
          </a:bodyPr>
          <a:lstStyle/>
          <a:p>
            <a:pPr algn="ctr" defTabSz="914377">
              <a:lnSpc>
                <a:spcPts val="2160"/>
              </a:lnSpc>
              <a:buClr>
                <a:schemeClr val="tx1"/>
              </a:buClr>
              <a:buSzPct val="100000"/>
            </a:pPr>
            <a:endParaRPr lang="it-IT" sz="800">
              <a:noFill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itle_big_white">
            <a:extLst>
              <a:ext uri="{FF2B5EF4-FFF2-40B4-BE49-F238E27FC236}">
                <a16:creationId xmlns:a16="http://schemas.microsoft.com/office/drawing/2014/main" id="{BD063D37-9ECF-8343-C75C-AE70880BB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60" y="2616197"/>
            <a:ext cx="11117083" cy="1892826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4000" b="1" spc="0" baseline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</p:spTree>
    <p:extLst>
      <p:ext uri="{BB962C8B-B14F-4D97-AF65-F5344CB8AC3E}">
        <p14:creationId xmlns:p14="http://schemas.microsoft.com/office/powerpoint/2010/main" val="5063499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dex Titles &amp; Subtitle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egnaposto testo 2"/>
          <p:cNvSpPr>
            <a:spLocks noGrp="1"/>
          </p:cNvSpPr>
          <p:nvPr>
            <p:ph type="body" sz="quarter" idx="19" hasCustomPrompt="1"/>
          </p:nvPr>
        </p:nvSpPr>
        <p:spPr>
          <a:xfrm>
            <a:off x="5249695" y="1646021"/>
            <a:ext cx="5232732" cy="287282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400" b="1">
                <a:solidFill>
                  <a:schemeClr val="accent1"/>
                </a:solidFill>
              </a:defRPr>
            </a:lvl1pPr>
            <a:lvl2pPr marL="257168" indent="0">
              <a:lnSpc>
                <a:spcPct val="150000"/>
              </a:lnSpc>
              <a:buFontTx/>
              <a:buNone/>
              <a:defRPr sz="12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  <p:sp>
        <p:nvSpPr>
          <p:cNvPr id="16" name="Segnaposto testo 2"/>
          <p:cNvSpPr>
            <a:spLocks noGrp="1"/>
          </p:cNvSpPr>
          <p:nvPr>
            <p:ph type="body" sz="quarter" idx="28" hasCustomPrompt="1"/>
          </p:nvPr>
        </p:nvSpPr>
        <p:spPr>
          <a:xfrm>
            <a:off x="5249695" y="2060290"/>
            <a:ext cx="5232732" cy="769397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200" b="1">
                <a:solidFill>
                  <a:schemeClr val="accent1"/>
                </a:solidFill>
              </a:defRPr>
            </a:lvl1pPr>
            <a:lvl2pPr marL="257168" marR="0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 sz="1200" b="0" baseline="0">
                <a:solidFill>
                  <a:schemeClr val="accent1"/>
                </a:solidFill>
              </a:defRPr>
            </a:lvl2pPr>
          </a:lstStyle>
          <a:p>
            <a:pPr lvl="1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1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marL="257168" marR="0" lvl="1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/>
            </a:pPr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1"/>
            <a:endParaRPr lang="it-IT"/>
          </a:p>
        </p:txBody>
      </p:sp>
      <p:sp>
        <p:nvSpPr>
          <p:cNvPr id="17" name="Segnaposto testo 2"/>
          <p:cNvSpPr>
            <a:spLocks noGrp="1"/>
          </p:cNvSpPr>
          <p:nvPr>
            <p:ph type="body" sz="quarter" idx="29" hasCustomPrompt="1"/>
          </p:nvPr>
        </p:nvSpPr>
        <p:spPr>
          <a:xfrm>
            <a:off x="5249695" y="2991496"/>
            <a:ext cx="5232732" cy="287282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400" b="1">
                <a:solidFill>
                  <a:schemeClr val="accent1"/>
                </a:solidFill>
              </a:defRPr>
            </a:lvl1pPr>
            <a:lvl2pPr marL="257168" indent="0">
              <a:lnSpc>
                <a:spcPct val="150000"/>
              </a:lnSpc>
              <a:buFontTx/>
              <a:buNone/>
              <a:defRPr sz="12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  <p:sp>
        <p:nvSpPr>
          <p:cNvPr id="18" name="Segnaposto testo 2"/>
          <p:cNvSpPr>
            <a:spLocks noGrp="1"/>
          </p:cNvSpPr>
          <p:nvPr>
            <p:ph type="body" sz="quarter" idx="30" hasCustomPrompt="1"/>
          </p:nvPr>
        </p:nvSpPr>
        <p:spPr>
          <a:xfrm>
            <a:off x="5249695" y="3409408"/>
            <a:ext cx="5232732" cy="300445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200" b="1">
                <a:solidFill>
                  <a:schemeClr val="accent1"/>
                </a:solidFill>
              </a:defRPr>
            </a:lvl1pPr>
            <a:lvl2pPr marL="257168" marR="0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 sz="1200" b="0" baseline="0">
                <a:solidFill>
                  <a:schemeClr val="accent1"/>
                </a:solidFill>
              </a:defRPr>
            </a:lvl2pPr>
          </a:lstStyle>
          <a:p>
            <a:pPr lvl="1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1"/>
            <a:endParaRPr lang="it-IT"/>
          </a:p>
        </p:txBody>
      </p:sp>
      <p:sp>
        <p:nvSpPr>
          <p:cNvPr id="19" name="Segnaposto testo 2"/>
          <p:cNvSpPr>
            <a:spLocks noGrp="1"/>
          </p:cNvSpPr>
          <p:nvPr>
            <p:ph type="body" sz="quarter" idx="31" hasCustomPrompt="1"/>
          </p:nvPr>
        </p:nvSpPr>
        <p:spPr>
          <a:xfrm>
            <a:off x="5249695" y="3853644"/>
            <a:ext cx="5232732" cy="287282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400" b="1">
                <a:solidFill>
                  <a:schemeClr val="accent1"/>
                </a:solidFill>
              </a:defRPr>
            </a:lvl1pPr>
            <a:lvl2pPr marL="257168" indent="0">
              <a:lnSpc>
                <a:spcPct val="150000"/>
              </a:lnSpc>
              <a:buFontTx/>
              <a:buNone/>
              <a:defRPr sz="1200" b="0">
                <a:solidFill>
                  <a:schemeClr val="accent1"/>
                </a:solidFill>
              </a:defRPr>
            </a:lvl2pPr>
          </a:lstStyle>
          <a:p>
            <a:pPr lvl="0"/>
            <a:r>
              <a:rPr lang="it-IT"/>
              <a:t>Click to </a:t>
            </a:r>
            <a:r>
              <a:rPr lang="it-IT" err="1"/>
              <a:t>modify</a:t>
            </a:r>
            <a:endParaRPr lang="it-IT"/>
          </a:p>
        </p:txBody>
      </p:sp>
      <p:sp>
        <p:nvSpPr>
          <p:cNvPr id="20" name="Segnaposto testo 2"/>
          <p:cNvSpPr>
            <a:spLocks noGrp="1"/>
          </p:cNvSpPr>
          <p:nvPr>
            <p:ph type="body" sz="quarter" idx="32" hasCustomPrompt="1"/>
          </p:nvPr>
        </p:nvSpPr>
        <p:spPr>
          <a:xfrm>
            <a:off x="5249695" y="4267913"/>
            <a:ext cx="5232732" cy="769397"/>
          </a:xfrm>
          <a:prstGeom prst="rect">
            <a:avLst/>
          </a:prstGeom>
        </p:spPr>
        <p:txBody>
          <a:bodyPr>
            <a:noAutofit/>
          </a:bodyPr>
          <a:lstStyle>
            <a:lvl1pPr marL="171446" marR="0" indent="-171446" algn="l" defTabSz="514338" rtl="0" eaLnBrk="1" fontAlgn="auto" latinLnBrk="0" hangingPunct="1">
              <a:lnSpc>
                <a:spcPct val="90000"/>
              </a:lnSpc>
              <a:spcBef>
                <a:spcPts val="563"/>
              </a:spcBef>
              <a:spcAft>
                <a:spcPts val="0"/>
              </a:spcAft>
              <a:buClrTx/>
              <a:buSzPct val="100000"/>
              <a:buFontTx/>
              <a:buBlip>
                <a:blip r:embed="rId2"/>
              </a:buBlip>
              <a:tabLst/>
              <a:defRPr sz="1200" b="1">
                <a:solidFill>
                  <a:schemeClr val="accent1"/>
                </a:solidFill>
              </a:defRPr>
            </a:lvl1pPr>
            <a:lvl2pPr marL="257168" marR="0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 sz="1200" b="0" baseline="0">
                <a:solidFill>
                  <a:schemeClr val="accent1"/>
                </a:solidFill>
              </a:defRPr>
            </a:lvl2pPr>
          </a:lstStyle>
          <a:p>
            <a:pPr lvl="1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1"/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marL="257168" marR="0" lvl="1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/>
            </a:pPr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marL="257168" marR="0" lvl="1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/>
            </a:pPr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marL="257168" marR="0" lvl="1" indent="0" algn="l" defTabSz="914377" rtl="0" eaLnBrk="1" fontAlgn="auto" latinLnBrk="0" hangingPunct="1">
              <a:lnSpc>
                <a:spcPts val="1340"/>
              </a:lnSpc>
              <a:spcBef>
                <a:spcPts val="0"/>
              </a:spcBef>
              <a:spcAft>
                <a:spcPts val="600"/>
              </a:spcAft>
              <a:buClr>
                <a:schemeClr val="tx1"/>
              </a:buClr>
              <a:buSzPct val="100000"/>
              <a:buFontTx/>
              <a:buNone/>
              <a:tabLst/>
              <a:defRPr/>
            </a:pPr>
            <a:r>
              <a:rPr lang="it-IT"/>
              <a:t>Second </a:t>
            </a:r>
            <a:r>
              <a:rPr lang="it-IT" err="1"/>
              <a:t>level</a:t>
            </a:r>
            <a:endParaRPr lang="it-IT"/>
          </a:p>
          <a:p>
            <a:pPr lvl="1"/>
            <a:endParaRPr lang="it-I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Title_big_white"/>
          <p:cNvSpPr>
            <a:spLocks noGrp="1"/>
          </p:cNvSpPr>
          <p:nvPr>
            <p:ph type="title"/>
          </p:nvPr>
        </p:nvSpPr>
        <p:spPr>
          <a:xfrm>
            <a:off x="537460" y="2616197"/>
            <a:ext cx="11117083" cy="1892826"/>
          </a:xfrm>
          <a:prstGeom prst="rect">
            <a:avLst/>
          </a:prstGeom>
        </p:spPr>
        <p:txBody>
          <a:bodyPr anchor="ctr" anchorCtr="0"/>
          <a:lstStyle>
            <a:lvl1pPr algn="ctr">
              <a:lnSpc>
                <a:spcPct val="100000"/>
              </a:lnSpc>
              <a:defRPr sz="4000" b="1" spc="0" baseline="0">
                <a:solidFill>
                  <a:schemeClr val="accent1"/>
                </a:solidFill>
                <a:latin typeface="Arial" panose="020B0604020202020204" pitchFamily="34" charset="0"/>
                <a:ea typeface="Arial" panose="020B0706030804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</a:t>
            </a:r>
          </a:p>
        </p:txBody>
      </p:sp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07237" y="-10259"/>
            <a:ext cx="5292238" cy="29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008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emf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9.xml"/><Relationship Id="rId4" Type="http://schemas.openxmlformats.org/officeDocument/2006/relationships/slideLayout" Target="../slideLayouts/slideLayout8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.xml"/><Relationship Id="rId13" Type="http://schemas.openxmlformats.org/officeDocument/2006/relationships/slideLayout" Target="../slideLayouts/slideLayout22.xml"/><Relationship Id="rId3" Type="http://schemas.openxmlformats.org/officeDocument/2006/relationships/slideLayout" Target="../slideLayouts/slideLayout12.xml"/><Relationship Id="rId7" Type="http://schemas.openxmlformats.org/officeDocument/2006/relationships/slideLayout" Target="../slideLayouts/slideLayout16.xml"/><Relationship Id="rId12" Type="http://schemas.openxmlformats.org/officeDocument/2006/relationships/slideLayout" Target="../slideLayouts/slideLayout21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4.xml"/><Relationship Id="rId10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8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slideLayout" Target="../slideLayouts/slideLayout35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Relationship Id="rId1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18" Type="http://schemas.openxmlformats.org/officeDocument/2006/relationships/slideLayout" Target="../slideLayouts/slideLayout65.xml"/><Relationship Id="rId26" Type="http://schemas.openxmlformats.org/officeDocument/2006/relationships/slideLayout" Target="../slideLayouts/slideLayout73.xml"/><Relationship Id="rId3" Type="http://schemas.openxmlformats.org/officeDocument/2006/relationships/slideLayout" Target="../slideLayouts/slideLayout50.xml"/><Relationship Id="rId21" Type="http://schemas.openxmlformats.org/officeDocument/2006/relationships/slideLayout" Target="../slideLayouts/slideLayout68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17" Type="http://schemas.openxmlformats.org/officeDocument/2006/relationships/slideLayout" Target="../slideLayouts/slideLayout64.xml"/><Relationship Id="rId25" Type="http://schemas.openxmlformats.org/officeDocument/2006/relationships/slideLayout" Target="../slideLayouts/slideLayout72.xml"/><Relationship Id="rId2" Type="http://schemas.openxmlformats.org/officeDocument/2006/relationships/slideLayout" Target="../slideLayouts/slideLayout49.xml"/><Relationship Id="rId16" Type="http://schemas.openxmlformats.org/officeDocument/2006/relationships/slideLayout" Target="../slideLayouts/slideLayout63.xml"/><Relationship Id="rId20" Type="http://schemas.openxmlformats.org/officeDocument/2006/relationships/slideLayout" Target="../slideLayouts/slideLayout67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24" Type="http://schemas.openxmlformats.org/officeDocument/2006/relationships/slideLayout" Target="../slideLayouts/slideLayout71.xml"/><Relationship Id="rId5" Type="http://schemas.openxmlformats.org/officeDocument/2006/relationships/slideLayout" Target="../slideLayouts/slideLayout52.xml"/><Relationship Id="rId15" Type="http://schemas.openxmlformats.org/officeDocument/2006/relationships/slideLayout" Target="../slideLayouts/slideLayout62.xml"/><Relationship Id="rId23" Type="http://schemas.openxmlformats.org/officeDocument/2006/relationships/slideLayout" Target="../slideLayouts/slideLayout70.xml"/><Relationship Id="rId28" Type="http://schemas.openxmlformats.org/officeDocument/2006/relationships/theme" Target="../theme/theme6.xml"/><Relationship Id="rId10" Type="http://schemas.openxmlformats.org/officeDocument/2006/relationships/slideLayout" Target="../slideLayouts/slideLayout57.xml"/><Relationship Id="rId19" Type="http://schemas.openxmlformats.org/officeDocument/2006/relationships/slideLayout" Target="../slideLayouts/slideLayout66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Relationship Id="rId22" Type="http://schemas.openxmlformats.org/officeDocument/2006/relationships/slideLayout" Target="../slideLayouts/slideLayout69.xml"/><Relationship Id="rId27" Type="http://schemas.openxmlformats.org/officeDocument/2006/relationships/slideLayout" Target="../slideLayouts/slideLayout7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6907237" y="-10259"/>
            <a:ext cx="5292238" cy="29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865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47" r:id="rId1"/>
    <p:sldLayoutId id="2147483948" r:id="rId2"/>
    <p:sldLayoutId id="2147483952" r:id="rId3"/>
    <p:sldLayoutId id="2147483953" r:id="rId4"/>
  </p:sldLayoutIdLst>
  <p:hf hdr="0" ftr="0" dt="0"/>
  <p:txStyles>
    <p:titleStyle>
      <a:lvl1pPr algn="ctr" defTabSz="914377" rtl="0" eaLnBrk="1" latinLnBrk="0" hangingPunct="1">
        <a:lnSpc>
          <a:spcPct val="100000"/>
        </a:lnSpc>
        <a:spcBef>
          <a:spcPct val="0"/>
        </a:spcBef>
        <a:buNone/>
        <a:defRPr sz="3300" b="1" kern="1200" spc="-20" baseline="0">
          <a:solidFill>
            <a:schemeClr val="accent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0" indent="0" algn="ctr" defTabSz="914377" rtl="0" eaLnBrk="1" latinLnBrk="0" hangingPunct="1">
        <a:lnSpc>
          <a:spcPts val="216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+mn-cs"/>
        </a:defRPr>
      </a:lvl1pPr>
      <a:lvl2pPr marL="450839" indent="-184146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6907237" y="-10259"/>
            <a:ext cx="5292238" cy="2962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24011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912" r:id="rId2"/>
    <p:sldLayoutId id="2147483951" r:id="rId3"/>
    <p:sldLayoutId id="2147483852" r:id="rId4"/>
    <p:sldLayoutId id="2147483817" r:id="rId5"/>
  </p:sldLayoutIdLst>
  <p:hf hdr="0" ftr="0" dt="0"/>
  <p:txStyles>
    <p:titleStyle>
      <a:lvl1pPr algn="ctr" defTabSz="914377" rtl="0" eaLnBrk="1" latinLnBrk="0" hangingPunct="1">
        <a:lnSpc>
          <a:spcPct val="100000"/>
        </a:lnSpc>
        <a:spcBef>
          <a:spcPct val="0"/>
        </a:spcBef>
        <a:buNone/>
        <a:defRPr sz="3300" b="1" kern="1200" spc="-20" baseline="0">
          <a:solidFill>
            <a:schemeClr val="accent1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0" indent="0" algn="ctr" defTabSz="914377" rtl="0" eaLnBrk="1" latinLnBrk="0" hangingPunct="1">
        <a:lnSpc>
          <a:spcPts val="2160"/>
        </a:lnSpc>
        <a:spcBef>
          <a:spcPts val="0"/>
        </a:spcBef>
        <a:spcAft>
          <a:spcPts val="0"/>
        </a:spcAft>
        <a:buClr>
          <a:schemeClr val="tx1"/>
        </a:buClr>
        <a:buSzPct val="100000"/>
        <a:buFont typeface="Arial" panose="020B0604020202020204" pitchFamily="34" charset="0"/>
        <a:buNone/>
        <a:defRPr sz="1800" kern="1200">
          <a:solidFill>
            <a:schemeClr val="tx2">
              <a:lumMod val="50000"/>
            </a:schemeClr>
          </a:solidFill>
          <a:latin typeface="Arial" panose="020B0604020202020204" pitchFamily="34" charset="0"/>
          <a:ea typeface="+mn-ea"/>
          <a:cs typeface="+mn-cs"/>
        </a:defRPr>
      </a:lvl1pPr>
      <a:lvl2pPr marL="450839" indent="-184146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 rot="16200000">
            <a:off x="11468671" y="3272909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a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ll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rights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reserved</a:t>
            </a:r>
            <a:endParaRPr lang="it-IT" sz="8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46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0" r:id="rId1"/>
    <p:sldLayoutId id="2147483805" r:id="rId2"/>
    <p:sldLayoutId id="2147483803" r:id="rId3"/>
    <p:sldLayoutId id="2147483873" r:id="rId4"/>
    <p:sldLayoutId id="2147483874" r:id="rId5"/>
    <p:sldLayoutId id="2147483875" r:id="rId6"/>
    <p:sldLayoutId id="2147483876" r:id="rId7"/>
    <p:sldLayoutId id="2147483877" r:id="rId8"/>
    <p:sldLayoutId id="2147483878" r:id="rId9"/>
    <p:sldLayoutId id="2147483879" r:id="rId10"/>
    <p:sldLayoutId id="2147483881" r:id="rId11"/>
    <p:sldLayoutId id="2147483884" r:id="rId12"/>
    <p:sldLayoutId id="2147483885" r:id="rId13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300" kern="1200" spc="-20" baseline="0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66693" indent="-266693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450839" indent="-184146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 rot="16200000">
            <a:off x="11468671" y="3272909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a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ll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rights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reserved</a:t>
            </a:r>
            <a:endParaRPr lang="it-IT" sz="8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475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6" r:id="rId1"/>
    <p:sldLayoutId id="2147483862" r:id="rId2"/>
    <p:sldLayoutId id="2147483863" r:id="rId3"/>
    <p:sldLayoutId id="2147483864" r:id="rId4"/>
    <p:sldLayoutId id="2147483865" r:id="rId5"/>
    <p:sldLayoutId id="2147483866" r:id="rId6"/>
    <p:sldLayoutId id="2147483867" r:id="rId7"/>
    <p:sldLayoutId id="2147483868" r:id="rId8"/>
    <p:sldLayoutId id="2147483880" r:id="rId9"/>
    <p:sldLayoutId id="2147483882" r:id="rId10"/>
    <p:sldLayoutId id="2147483883" r:id="rId11"/>
    <p:sldLayoutId id="2147483886" r:id="rId12"/>
    <p:sldLayoutId id="2147483820" r:id="rId13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300" kern="1200" spc="-20" baseline="0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66693" indent="-266693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450839" indent="-184146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 rot="16200000">
            <a:off x="11468671" y="3272909"/>
            <a:ext cx="99738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a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ll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rights</a:t>
            </a:r>
            <a:r>
              <a:rPr lang="it-IT" sz="800">
                <a:solidFill>
                  <a:schemeClr val="bg1">
                    <a:lumMod val="65000"/>
                  </a:schemeClr>
                </a:solidFill>
              </a:rPr>
              <a:t> </a:t>
            </a:r>
            <a:r>
              <a:rPr lang="it-IT" sz="800" err="1">
                <a:solidFill>
                  <a:schemeClr val="bg1">
                    <a:lumMod val="65000"/>
                  </a:schemeClr>
                </a:solidFill>
              </a:rPr>
              <a:t>reserved</a:t>
            </a:r>
            <a:endParaRPr lang="it-IT" sz="80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3562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7" r:id="rId5"/>
    <p:sldLayoutId id="2147483942" r:id="rId6"/>
    <p:sldLayoutId id="2147483943" r:id="rId7"/>
    <p:sldLayoutId id="2147483939" r:id="rId8"/>
    <p:sldLayoutId id="2147483940" r:id="rId9"/>
    <p:sldLayoutId id="2147483944" r:id="rId10"/>
    <p:sldLayoutId id="2147483941" r:id="rId11"/>
    <p:sldLayoutId id="2147483945" r:id="rId12"/>
  </p:sldLayoutIdLst>
  <p:hf hdr="0" ftr="0" dt="0"/>
  <p:txStyles>
    <p:titleStyle>
      <a:lvl1pPr algn="l" defTabSz="914377" rtl="0" eaLnBrk="1" latinLnBrk="0" hangingPunct="1">
        <a:lnSpc>
          <a:spcPct val="100000"/>
        </a:lnSpc>
        <a:spcBef>
          <a:spcPct val="0"/>
        </a:spcBef>
        <a:buNone/>
        <a:defRPr sz="3300" kern="1200" spc="-20" baseline="0">
          <a:solidFill>
            <a:schemeClr val="tx2"/>
          </a:solidFill>
          <a:latin typeface="Arial" panose="020B0604020202020204" pitchFamily="34" charset="0"/>
          <a:ea typeface="+mj-ea"/>
          <a:cs typeface="+mj-cs"/>
        </a:defRPr>
      </a:lvl1pPr>
    </p:titleStyle>
    <p:bodyStyle>
      <a:lvl1pPr marL="266693" indent="-266693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1pPr>
      <a:lvl2pPr marL="450839" indent="-184146" algn="l" defTabSz="914377" rtl="0" eaLnBrk="1" latinLnBrk="0" hangingPunct="1">
        <a:lnSpc>
          <a:spcPct val="117000"/>
        </a:lnSpc>
        <a:spcBef>
          <a:spcPts val="0"/>
        </a:spcBef>
        <a:spcAft>
          <a:spcPts val="600"/>
        </a:spcAft>
        <a:buClr>
          <a:schemeClr val="tx1"/>
        </a:buClr>
        <a:buSzPct val="100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tx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Arial" panose="020B0604020202020204" pitchFamily="34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4"/>
          <p:cNvSpPr txBox="1"/>
          <p:nvPr/>
        </p:nvSpPr>
        <p:spPr>
          <a:xfrm rot="-5400000">
            <a:off x="11468671" y="3272909"/>
            <a:ext cx="997389" cy="2154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800" b="0" i="0" u="none" strike="noStrike" cap="none">
                <a:solidFill>
                  <a:srgbClr val="A5A5A5"/>
                </a:solidFill>
                <a:latin typeface="Arial"/>
                <a:ea typeface="Arial"/>
                <a:cs typeface="Arial"/>
                <a:sym typeface="Arial"/>
              </a:rPr>
              <a:t>all rights reserved</a:t>
            </a:r>
            <a:endParaRPr/>
          </a:p>
        </p:txBody>
      </p:sp>
      <p:sp>
        <p:nvSpPr>
          <p:cNvPr id="26" name="Google Shape;26;p44"/>
          <p:cNvSpPr/>
          <p:nvPr/>
        </p:nvSpPr>
        <p:spPr>
          <a:xfrm>
            <a:off x="6791327" y="6359049"/>
            <a:ext cx="4903788" cy="1762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</a:pPr>
            <a:endParaRPr sz="1000" b="1" i="0" u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75432172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956" r:id="rId1"/>
    <p:sldLayoutId id="2147483957" r:id="rId2"/>
    <p:sldLayoutId id="2147483959" r:id="rId3"/>
    <p:sldLayoutId id="2147483960" r:id="rId4"/>
    <p:sldLayoutId id="2147483961" r:id="rId5"/>
    <p:sldLayoutId id="2147483962" r:id="rId6"/>
    <p:sldLayoutId id="2147483963" r:id="rId7"/>
    <p:sldLayoutId id="2147483964" r:id="rId8"/>
    <p:sldLayoutId id="2147483965" r:id="rId9"/>
    <p:sldLayoutId id="2147483966" r:id="rId10"/>
    <p:sldLayoutId id="2147483967" r:id="rId11"/>
    <p:sldLayoutId id="2147483968" r:id="rId12"/>
    <p:sldLayoutId id="2147483969" r:id="rId13"/>
    <p:sldLayoutId id="2147483970" r:id="rId14"/>
    <p:sldLayoutId id="2147483971" r:id="rId15"/>
    <p:sldLayoutId id="2147483972" r:id="rId16"/>
    <p:sldLayoutId id="2147483973" r:id="rId17"/>
    <p:sldLayoutId id="2147483974" r:id="rId18"/>
    <p:sldLayoutId id="2147483975" r:id="rId19"/>
    <p:sldLayoutId id="2147483976" r:id="rId20"/>
    <p:sldLayoutId id="2147483977" r:id="rId21"/>
    <p:sldLayoutId id="2147483978" r:id="rId22"/>
    <p:sldLayoutId id="2147483979" r:id="rId23"/>
    <p:sldLayoutId id="2147483982" r:id="rId24"/>
    <p:sldLayoutId id="2147483983" r:id="rId25"/>
    <p:sldLayoutId id="2147483984" r:id="rId26"/>
    <p:sldLayoutId id="2147483985" r:id="rId2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8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rapidsai/cugraph/issues/4178#issuecomment-2037399156" TargetMode="External"/><Relationship Id="rId1" Type="http://schemas.openxmlformats.org/officeDocument/2006/relationships/slideLayout" Target="../slideLayouts/slideLayout6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paperswithcode.com/dataset/webquestionssp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8.xm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985983" y="1669012"/>
            <a:ext cx="10022912" cy="1698858"/>
          </a:xfrm>
        </p:spPr>
        <p:txBody>
          <a:bodyPr>
            <a:normAutofit/>
          </a:bodyPr>
          <a:lstStyle/>
          <a:p>
            <a:r>
              <a:rPr lang="en-AU" sz="4800" dirty="0"/>
              <a:t>Neural Subgraph Retrieval</a:t>
            </a:r>
            <a:endParaRPr lang="en-AU" sz="4800" dirty="0">
              <a:solidFill>
                <a:schemeClr val="bg1"/>
              </a:solidFill>
              <a:effectLst>
                <a:outerShdw blurRad="164040" dist="38100" dir="2700000" sx="99500" sy="99500" algn="t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it-IT" dirty="0"/>
              <a:t>LORENZO BALZANI</a:t>
            </a:r>
            <a:endParaRPr lang="it-IT" b="0" dirty="0">
              <a:solidFill>
                <a:schemeClr val="bg1"/>
              </a:solidFill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BOLOGNA, 10/05/2024</a:t>
            </a:r>
          </a:p>
        </p:txBody>
      </p:sp>
    </p:spTree>
    <p:extLst>
      <p:ext uri="{BB962C8B-B14F-4D97-AF65-F5344CB8AC3E}">
        <p14:creationId xmlns:p14="http://schemas.microsoft.com/office/powerpoint/2010/main" val="3924452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Next relation prediction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Where direction should we follow now?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0460D67-24B4-6883-49F5-E303BA6F3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408211"/>
            <a:ext cx="5276117" cy="4981956"/>
          </a:xfrm>
        </p:spPr>
        <p:txBody>
          <a:bodyPr/>
          <a:lstStyle/>
          <a:p>
            <a:pPr algn="l"/>
            <a:r>
              <a:rPr lang="en-GB" sz="1800" b="1" dirty="0">
                <a:solidFill>
                  <a:schemeClr val="accent1"/>
                </a:solidFill>
              </a:rPr>
              <a:t>Why is it a good idea to use BioLinkBERT?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NRP </a:t>
            </a:r>
            <a:r>
              <a:rPr lang="en-GB" dirty="0"/>
              <a:t>(i.e. next relation prediction), given the relations traversed so far in a graph, we aim to answer which relation follow next. We use </a:t>
            </a:r>
            <a:r>
              <a:rPr lang="en-GB" b="1" dirty="0"/>
              <a:t>BioLinkBERT</a:t>
            </a:r>
            <a:r>
              <a:rPr lang="en-GB" dirty="0"/>
              <a:t> to tackle this task.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Transformer</a:t>
            </a:r>
            <a:r>
              <a:rPr lang="en-GB" dirty="0"/>
              <a:t> encoder (BERT-like) model that improves its cross-document </a:t>
            </a:r>
            <a:r>
              <a:rPr lang="en-GB" b="1" dirty="0"/>
              <a:t>multi-hop</a:t>
            </a:r>
            <a:r>
              <a:rPr lang="en-GB" dirty="0"/>
              <a:t> reasoning skills. It captures document links such as hyperlinks and citation links to include knowledge that spans across multiple documents. 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Pre-trained</a:t>
            </a:r>
            <a:r>
              <a:rPr lang="en-GB" dirty="0"/>
              <a:t> by feeding linked documents into the same language model context, besides a single document, substituting the next sentence prediction task, forcing the model reasoning to be multi-hop.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Effective</a:t>
            </a:r>
            <a:r>
              <a:rPr lang="en-GB" dirty="0"/>
              <a:t> for knowledge-intensive tasks (e.g. question answering) and cross-document tasks (e.g. reading comprehension, document retrieval) in the biomedical domain.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56B0EB-C292-04E3-078C-DBCDD2279EC6}"/>
              </a:ext>
            </a:extLst>
          </p:cNvPr>
          <p:cNvSpPr txBox="1"/>
          <p:nvPr/>
        </p:nvSpPr>
        <p:spPr>
          <a:xfrm>
            <a:off x="6202291" y="1408211"/>
            <a:ext cx="4933795" cy="42185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514338">
              <a:lnSpc>
                <a:spcPct val="130000"/>
              </a:lnSpc>
              <a:buClr>
                <a:schemeClr val="accent4"/>
              </a:buClr>
              <a:buSzPct val="100000"/>
            </a:pPr>
            <a:r>
              <a:rPr lang="en-GB" b="1" dirty="0">
                <a:solidFill>
                  <a:schemeClr val="accent1"/>
                </a:solidFill>
                <a:latin typeface="Arial"/>
                <a:cs typeface="Arial"/>
                <a:sym typeface="Arial"/>
              </a:rPr>
              <a:t>How should we fine-tune the model?</a:t>
            </a:r>
          </a:p>
          <a:p>
            <a:pPr defTabSz="514338">
              <a:lnSpc>
                <a:spcPct val="130000"/>
              </a:lnSpc>
              <a:buClr>
                <a:schemeClr val="accent4"/>
              </a:buClr>
              <a:buSzPct val="100000"/>
            </a:pPr>
            <a:endParaRPr lang="en-GB" dirty="0">
              <a:solidFill>
                <a:srgbClr val="0D0D0D"/>
              </a:solidFill>
              <a:latin typeface="Söhne"/>
              <a:cs typeface="Arial"/>
              <a:sym typeface="Arial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Since we don’t have a dataset made up of the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GOLD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 paths between topic entities and answers to train the NRP on, we should create it:</a:t>
            </a:r>
          </a:p>
          <a:p>
            <a:pPr marL="800100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It’s impossible to effectively create a dataset that contains the best path to achieve an answer given a question.</a:t>
            </a:r>
          </a:p>
          <a:p>
            <a:pPr marL="800100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Thus, we introduce a strong optimistic assumption with a heuristic: the best path is the shortest one.</a:t>
            </a:r>
          </a:p>
          <a:p>
            <a:pPr lvl="1">
              <a:spcAft>
                <a:spcPts val="400"/>
              </a:spcAft>
              <a:buClr>
                <a:srgbClr val="36CB6F"/>
              </a:buClr>
              <a:defRPr/>
            </a:pPr>
            <a:endParaRPr lang="en-GB" sz="1600" dirty="0">
              <a:solidFill>
                <a:schemeClr val="bg2">
                  <a:lumMod val="50000"/>
                </a:schemeClr>
              </a:solidFill>
              <a:latin typeface="Arial"/>
              <a:cs typeface="Arial"/>
              <a:sym typeface="Arial"/>
            </a:endParaRPr>
          </a:p>
          <a:p>
            <a:pPr marL="342900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I executed the fine-tuning on a custom dataset crafted starting by the UMLS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subset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 introduced in </a:t>
            </a:r>
            <a:r>
              <a:rPr lang="en-GB" sz="1600" i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  <a:sym typeface="Arial"/>
              </a:rPr>
              <a:t>“</a:t>
            </a:r>
            <a:r>
              <a:rPr lang="en-GB" sz="1600" i="1" dirty="0">
                <a:solidFill>
                  <a:schemeClr val="bg2">
                    <a:lumMod val="50000"/>
                  </a:schemeClr>
                </a:solidFill>
                <a:latin typeface="Arial"/>
                <a:cs typeface="Arial"/>
              </a:rPr>
              <a:t>QA-GNN”.</a:t>
            </a:r>
            <a:endParaRPr lang="it-IT" sz="1600" dirty="0">
              <a:solidFill>
                <a:schemeClr val="bg2">
                  <a:lumMod val="50000"/>
                </a:schemeClr>
              </a:solidFill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052356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Shortest paths dataset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Teaching the model how to traverse the UMLS KG</a:t>
            </a:r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8A912AD-E5A7-5C28-7EDA-801E6F15AE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9966" y="1442020"/>
            <a:ext cx="7745229" cy="4275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4886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Shortest paths dataset – ii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A question end-to-end example</a:t>
            </a:r>
          </a:p>
        </p:txBody>
      </p:sp>
      <p:pic>
        <p:nvPicPr>
          <p:cNvPr id="5" name="Picture 4" descr="A close up of a text&#10;&#10;Description automatically generated">
            <a:extLst>
              <a:ext uri="{FF2B5EF4-FFF2-40B4-BE49-F238E27FC236}">
                <a16:creationId xmlns:a16="http://schemas.microsoft.com/office/drawing/2014/main" id="{98443520-F95D-2808-16B9-E3F97B951E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006" y="5011730"/>
            <a:ext cx="5613484" cy="966119"/>
          </a:xfrm>
          <a:prstGeom prst="rect">
            <a:avLst/>
          </a:prstGeom>
        </p:spPr>
      </p:pic>
      <p:pic>
        <p:nvPicPr>
          <p:cNvPr id="8" name="Picture 7" descr="A close up of a text&#10;&#10;Description automatically generated">
            <a:extLst>
              <a:ext uri="{FF2B5EF4-FFF2-40B4-BE49-F238E27FC236}">
                <a16:creationId xmlns:a16="http://schemas.microsoft.com/office/drawing/2014/main" id="{C041C2EA-EA93-6C14-1440-0072154E690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006" y="4011600"/>
            <a:ext cx="5613484" cy="985701"/>
          </a:xfrm>
          <a:prstGeom prst="rect">
            <a:avLst/>
          </a:prstGeom>
        </p:spPr>
      </p:pic>
      <p:pic>
        <p:nvPicPr>
          <p:cNvPr id="10" name="Picture 9" descr="A close up of a text&#10;&#10;Description automatically generated">
            <a:extLst>
              <a:ext uri="{FF2B5EF4-FFF2-40B4-BE49-F238E27FC236}">
                <a16:creationId xmlns:a16="http://schemas.microsoft.com/office/drawing/2014/main" id="{89663ACC-2BB2-892B-F352-3F919FA5EB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007" y="3065710"/>
            <a:ext cx="5613484" cy="945890"/>
          </a:xfrm>
          <a:prstGeom prst="rect">
            <a:avLst/>
          </a:prstGeom>
        </p:spPr>
      </p:pic>
      <p:pic>
        <p:nvPicPr>
          <p:cNvPr id="12" name="Picture 11" descr="A close-up of a text&#10;&#10;Description automatically generated">
            <a:extLst>
              <a:ext uri="{FF2B5EF4-FFF2-40B4-BE49-F238E27FC236}">
                <a16:creationId xmlns:a16="http://schemas.microsoft.com/office/drawing/2014/main" id="{7C33AD4E-4529-43A4-96CB-CFAF6615EE2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006" y="2198783"/>
            <a:ext cx="5613484" cy="856294"/>
          </a:xfrm>
          <a:prstGeom prst="rect">
            <a:avLst/>
          </a:prstGeom>
        </p:spPr>
      </p:pic>
      <p:pic>
        <p:nvPicPr>
          <p:cNvPr id="14" name="Picture 13" descr="A close-up of a text&#10;&#10;Description automatically generated">
            <a:extLst>
              <a:ext uri="{FF2B5EF4-FFF2-40B4-BE49-F238E27FC236}">
                <a16:creationId xmlns:a16="http://schemas.microsoft.com/office/drawing/2014/main" id="{265CC74B-7BA4-A912-22D3-4AAE837B855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27006" y="1437959"/>
            <a:ext cx="5613484" cy="77104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A3F84A1-83A8-E19C-D244-A98865841319}"/>
              </a:ext>
            </a:extLst>
          </p:cNvPr>
          <p:cNvSpPr/>
          <p:nvPr/>
        </p:nvSpPr>
        <p:spPr>
          <a:xfrm>
            <a:off x="7028119" y="1450574"/>
            <a:ext cx="244549" cy="1783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409357-D94A-2B4B-26FF-9A7DE49AEEDF}"/>
              </a:ext>
            </a:extLst>
          </p:cNvPr>
          <p:cNvSpPr/>
          <p:nvPr/>
        </p:nvSpPr>
        <p:spPr>
          <a:xfrm>
            <a:off x="6905844" y="2842752"/>
            <a:ext cx="244549" cy="178390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5F4485B-8782-EB4D-3643-C59B13678494}"/>
              </a:ext>
            </a:extLst>
          </p:cNvPr>
          <p:cNvSpPr/>
          <p:nvPr/>
        </p:nvSpPr>
        <p:spPr>
          <a:xfrm>
            <a:off x="7467598" y="2219635"/>
            <a:ext cx="244549" cy="17839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9DF2072-37B5-31C4-558C-C4C8C161707C}"/>
              </a:ext>
            </a:extLst>
          </p:cNvPr>
          <p:cNvSpPr/>
          <p:nvPr/>
        </p:nvSpPr>
        <p:spPr>
          <a:xfrm>
            <a:off x="7366589" y="3774159"/>
            <a:ext cx="244549" cy="178390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C228DD6F-78C4-AE63-6FCC-16149A5FFEA3}"/>
              </a:ext>
            </a:extLst>
          </p:cNvPr>
          <p:cNvSpPr/>
          <p:nvPr/>
        </p:nvSpPr>
        <p:spPr>
          <a:xfrm>
            <a:off x="7744046" y="3114128"/>
            <a:ext cx="591881" cy="1405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EEED90E-4377-FEDB-3E30-7B1E0EEBBF6A}"/>
              </a:ext>
            </a:extLst>
          </p:cNvPr>
          <p:cNvSpPr/>
          <p:nvPr/>
        </p:nvSpPr>
        <p:spPr>
          <a:xfrm>
            <a:off x="4015562" y="4808645"/>
            <a:ext cx="591881" cy="140592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C7C7A82-DBE6-1D3F-9518-9710F6B8F417}"/>
              </a:ext>
            </a:extLst>
          </p:cNvPr>
          <p:cNvSpPr/>
          <p:nvPr/>
        </p:nvSpPr>
        <p:spPr>
          <a:xfrm>
            <a:off x="7722782" y="4070650"/>
            <a:ext cx="708837" cy="12054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3F7D8D90-A5A6-A719-8288-E832C1F3370D}"/>
              </a:ext>
            </a:extLst>
          </p:cNvPr>
          <p:cNvSpPr/>
          <p:nvPr/>
        </p:nvSpPr>
        <p:spPr>
          <a:xfrm>
            <a:off x="4504662" y="5817525"/>
            <a:ext cx="708837" cy="120549"/>
          </a:xfrm>
          <a:prstGeom prst="rect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49219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Next relation predictor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HuggingFace model available with ease!</a:t>
            </a:r>
          </a:p>
        </p:txBody>
      </p:sp>
      <p:pic>
        <p:nvPicPr>
          <p:cNvPr id="7" name="Picture 6" descr="A screenshot of a medical test&#10;&#10;Description automatically generated">
            <a:extLst>
              <a:ext uri="{FF2B5EF4-FFF2-40B4-BE49-F238E27FC236}">
                <a16:creationId xmlns:a16="http://schemas.microsoft.com/office/drawing/2014/main" id="{7354516F-5DB6-F77B-CEC1-204FB4ABCB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366" y="908075"/>
            <a:ext cx="3727869" cy="5350839"/>
          </a:xfrm>
          <a:prstGeom prst="rect">
            <a:avLst/>
          </a:prstGeom>
        </p:spPr>
      </p:pic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9B83DC29-FE3E-55AC-7BA3-A902B0383F01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565692"/>
            <a:ext cx="5276117" cy="4226991"/>
          </a:xfrm>
        </p:spPr>
        <p:txBody>
          <a:bodyPr/>
          <a:lstStyle/>
          <a:p>
            <a:pPr algn="l"/>
            <a:r>
              <a:rPr lang="en-GB" sz="1800" b="1" dirty="0">
                <a:solidFill>
                  <a:schemeClr val="accent1"/>
                </a:solidFill>
              </a:rPr>
              <a:t>How does the model behave?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Fine-tuned </a:t>
            </a:r>
            <a:r>
              <a:rPr lang="en-GB" dirty="0"/>
              <a:t>BioLinkBERT-base, a BERT-base encoder-only transformer with 108M parameters.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Learns</a:t>
            </a:r>
            <a:r>
              <a:rPr lang="en-GB" dirty="0"/>
              <a:t> which relation is the best to traverse to reach a potential answer entity: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Ø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If we are starting from a topic entity, the only input provided to the model is the MedQA question.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Ø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Once we traverse the graph, the input is augmented with new relations and the new relation is inferred.</a:t>
            </a:r>
          </a:p>
          <a:p>
            <a:pPr marL="342900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dirty="0"/>
              <a:t>In this way, we are disjoining the answer to two complex questions: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</a:rPr>
              <a:t>where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 to proceed from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</a:rPr>
              <a:t>how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 to proceed. </a:t>
            </a:r>
          </a:p>
          <a:p>
            <a:pPr marL="342900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With the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</a:rPr>
              <a:t>NRP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 task, we aim to answer effectively the second one.</a:t>
            </a:r>
          </a:p>
        </p:txBody>
      </p:sp>
    </p:spTree>
    <p:extLst>
      <p:ext uri="{BB962C8B-B14F-4D97-AF65-F5344CB8AC3E}">
        <p14:creationId xmlns:p14="http://schemas.microsoft.com/office/powerpoint/2010/main" val="39514884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Link prediction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Given a direction, which node should we visit?</a:t>
            </a: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20460D67-24B4-6883-49F5-E303BA6F3D9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251685"/>
            <a:ext cx="5276117" cy="4981956"/>
          </a:xfrm>
        </p:spPr>
        <p:txBody>
          <a:bodyPr/>
          <a:lstStyle/>
          <a:p>
            <a:pPr algn="l"/>
            <a:r>
              <a:rPr lang="en-GB" sz="1800" b="1" dirty="0">
                <a:solidFill>
                  <a:schemeClr val="accent1"/>
                </a:solidFill>
              </a:rPr>
              <a:t>What’s next in the pipeline?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dirty="0"/>
              <a:t>We should be able to predict the </a:t>
            </a:r>
            <a:r>
              <a:rPr lang="en-GB" b="1" dirty="0"/>
              <a:t>most probable tail</a:t>
            </a:r>
            <a:r>
              <a:rPr lang="en-GB" dirty="0"/>
              <a:t> given the head (current node) and a relation (point b in the left image).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dirty="0"/>
              <a:t>I used PyKeen to train a dense graph embedding model using </a:t>
            </a:r>
            <a:r>
              <a:rPr lang="en-GB" b="1" dirty="0"/>
              <a:t>DistMult.</a:t>
            </a:r>
            <a:endParaRPr lang="en-GB" dirty="0"/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dirty="0"/>
              <a:t>By default, DistMult uses the node </a:t>
            </a:r>
            <a:r>
              <a:rPr lang="en-GB" b="1" dirty="0"/>
              <a:t>numeric</a:t>
            </a:r>
            <a:r>
              <a:rPr lang="en-GB" dirty="0"/>
              <a:t> </a:t>
            </a:r>
            <a:r>
              <a:rPr lang="en-GB" b="1" dirty="0"/>
              <a:t>IDs</a:t>
            </a:r>
            <a:r>
              <a:rPr lang="en-GB" dirty="0"/>
              <a:t> to compute the embeddings: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We use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</a:rPr>
              <a:t>PubMedBERT-matryoshka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 to compute a vector embedding that better represent the semantic meaning.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The matryoshka models let me create embeddings with just </a:t>
            </a:r>
            <a:r>
              <a:rPr lang="en-GB" sz="1600" b="1" dirty="0">
                <a:solidFill>
                  <a:schemeClr val="bg2">
                    <a:lumMod val="50000"/>
                  </a:schemeClr>
                </a:solidFill>
              </a:rPr>
              <a:t>128</a:t>
            </a: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 dimensions, allowing for performance boosting during the PyKeen training procedure.</a:t>
            </a:r>
            <a:endParaRPr lang="en-GB" sz="1800" dirty="0">
              <a:solidFill>
                <a:schemeClr val="bg2">
                  <a:lumMod val="50000"/>
                </a:schemeClr>
              </a:solidFill>
            </a:endParaRP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endParaRPr lang="en-GB" dirty="0"/>
          </a:p>
        </p:txBody>
      </p:sp>
      <p:pic>
        <p:nvPicPr>
          <p:cNvPr id="3074" name="Picture 2" descr="Link prediction and its sub tasks. For a given triple (h,r,t) (a)... |  Download Scientific Diagram">
            <a:extLst>
              <a:ext uri="{FF2B5EF4-FFF2-40B4-BE49-F238E27FC236}">
                <a16:creationId xmlns:a16="http://schemas.microsoft.com/office/drawing/2014/main" id="{1FE7B0AB-D0DB-35B9-FD53-8F3B72318D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2497" y="2813625"/>
            <a:ext cx="5436033" cy="14005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2440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dirty="0"/>
              <a:t>Term normalization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What happens when we are trying to use MedQA with UMLS?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8DACA83-D59B-57DD-836F-CA7EBA938A49}"/>
              </a:ext>
            </a:extLst>
          </p:cNvPr>
          <p:cNvSpPr/>
          <p:nvPr/>
        </p:nvSpPr>
        <p:spPr>
          <a:xfrm>
            <a:off x="6980146" y="2115875"/>
            <a:ext cx="1765005" cy="5422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Hyperthension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DFBB7267-0EA4-4226-BF9E-00D4BD6F06C3}"/>
              </a:ext>
            </a:extLst>
          </p:cNvPr>
          <p:cNvSpPr/>
          <p:nvPr/>
        </p:nvSpPr>
        <p:spPr>
          <a:xfrm>
            <a:off x="8071674" y="1120721"/>
            <a:ext cx="1765005" cy="74740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High blood pressure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997256C2-5003-FBF9-A699-46E4122AD3D4}"/>
              </a:ext>
            </a:extLst>
          </p:cNvPr>
          <p:cNvSpPr/>
          <p:nvPr/>
        </p:nvSpPr>
        <p:spPr>
          <a:xfrm>
            <a:off x="9175989" y="2115875"/>
            <a:ext cx="1765005" cy="54226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HTN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C50EAFF-32F8-BC30-A2D1-B6FCE576C95C}"/>
              </a:ext>
            </a:extLst>
          </p:cNvPr>
          <p:cNvSpPr>
            <a:spLocks/>
          </p:cNvSpPr>
          <p:nvPr/>
        </p:nvSpPr>
        <p:spPr>
          <a:xfrm>
            <a:off x="8019819" y="3653290"/>
            <a:ext cx="1868716" cy="1868400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C0020538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11EA518-A3AA-5E9C-0F66-FE745FBB5CF7}"/>
              </a:ext>
            </a:extLst>
          </p:cNvPr>
          <p:cNvCxnSpPr>
            <a:stCxn id="9" idx="2"/>
            <a:endCxn id="14" idx="1"/>
          </p:cNvCxnSpPr>
          <p:nvPr/>
        </p:nvCxnSpPr>
        <p:spPr>
          <a:xfrm>
            <a:off x="7862649" y="2658136"/>
            <a:ext cx="430837" cy="1268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0CB42DA-5212-6C89-2C94-A9851B0D8608}"/>
              </a:ext>
            </a:extLst>
          </p:cNvPr>
          <p:cNvCxnSpPr>
            <a:cxnSpLocks/>
            <a:stCxn id="12" idx="2"/>
            <a:endCxn id="14" idx="0"/>
          </p:cNvCxnSpPr>
          <p:nvPr/>
        </p:nvCxnSpPr>
        <p:spPr>
          <a:xfrm>
            <a:off x="8954177" y="1868126"/>
            <a:ext cx="0" cy="178516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803AE37-FEB6-361A-6D57-DCC0FB76303E}"/>
              </a:ext>
            </a:extLst>
          </p:cNvPr>
          <p:cNvCxnSpPr>
            <a:cxnSpLocks/>
            <a:stCxn id="13" idx="2"/>
            <a:endCxn id="14" idx="7"/>
          </p:cNvCxnSpPr>
          <p:nvPr/>
        </p:nvCxnSpPr>
        <p:spPr>
          <a:xfrm flipH="1">
            <a:off x="9614868" y="2658136"/>
            <a:ext cx="443624" cy="12687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C9F528B-8BF4-A233-B079-4265E1F467C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0216" y="1868126"/>
            <a:ext cx="5276117" cy="4182801"/>
          </a:xfrm>
        </p:spPr>
        <p:txBody>
          <a:bodyPr/>
          <a:lstStyle/>
          <a:p>
            <a:pPr algn="l"/>
            <a:r>
              <a:rPr lang="en-GB" sz="1800" b="1" dirty="0">
                <a:solidFill>
                  <a:schemeClr val="accent1"/>
                </a:solidFill>
              </a:rPr>
              <a:t>Matching terms on the KG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/>
              <a:t>CODER</a:t>
            </a:r>
            <a:r>
              <a:rPr lang="en-GB" dirty="0"/>
              <a:t> model to perform term normalization.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dirty="0"/>
              <a:t>In this way, whether we find a topic entity or an answer in the MedQA dataset that does not have a match in the UMLS KG, we find the </a:t>
            </a:r>
            <a:r>
              <a:rPr lang="en-GB" b="1" dirty="0"/>
              <a:t>most similar term</a:t>
            </a:r>
            <a:r>
              <a:rPr lang="en-GB" dirty="0"/>
              <a:t> in the graph: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each node in the UMLS KG is encoded and the whole result is dumped to the disk as a PyTorch Float Tensor (32-bit for maximizing accuracy);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when a text must be normalized in the graph, it’s encoded with CODER and compared against all the other ones by computing a cosine-similarity metric to get the k most similar nodes.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dirty="0">
                <a:solidFill>
                  <a:schemeClr val="bg2">
                    <a:lumMod val="50000"/>
                  </a:schemeClr>
                </a:solidFill>
              </a:rPr>
              <a:t>The first choice is kept and the other discarded, leading to one single node in the graph.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39676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2800" b="1" dirty="0">
                <a:solidFill>
                  <a:schemeClr val="accent1"/>
                </a:solidFill>
              </a:rPr>
              <a:t>End-to-end model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Architecture overview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8DACA83-D59B-57DD-836F-CA7EBA938A49}"/>
              </a:ext>
            </a:extLst>
          </p:cNvPr>
          <p:cNvSpPr/>
          <p:nvPr/>
        </p:nvSpPr>
        <p:spPr>
          <a:xfrm>
            <a:off x="406225" y="3857006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Question</a:t>
            </a:r>
          </a:p>
        </p:txBody>
      </p:sp>
      <p:sp>
        <p:nvSpPr>
          <p:cNvPr id="26" name="Text Placeholder 1">
            <a:extLst>
              <a:ext uri="{FF2B5EF4-FFF2-40B4-BE49-F238E27FC236}">
                <a16:creationId xmlns:a16="http://schemas.microsoft.com/office/drawing/2014/main" id="{20AE5781-5298-4A3C-93B4-B4F7E4C4735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279447" y="222850"/>
            <a:ext cx="2729331" cy="3145582"/>
          </a:xfrm>
        </p:spPr>
        <p:txBody>
          <a:bodyPr anchor="t"/>
          <a:lstStyle/>
          <a:p>
            <a:pPr algn="l"/>
            <a:r>
              <a:rPr lang="en-GB" sz="2000" b="1" dirty="0">
                <a:solidFill>
                  <a:schemeClr val="accent1"/>
                </a:solidFill>
              </a:rPr>
              <a:t>Pipeline as a whole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1300" b="1" dirty="0"/>
              <a:t>Receive</a:t>
            </a:r>
            <a:r>
              <a:rPr lang="en-GB" sz="1300" dirty="0"/>
              <a:t> the input composed by the question text and each topic entity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1300" b="1" dirty="0"/>
              <a:t>Normalize</a:t>
            </a:r>
            <a:r>
              <a:rPr lang="en-GB" sz="1300" dirty="0"/>
              <a:t> the topic entities with CODER.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1300" b="1" dirty="0"/>
              <a:t>Traverse</a:t>
            </a:r>
            <a:r>
              <a:rPr lang="en-GB" sz="1300" dirty="0"/>
              <a:t> the graph, finding the paths with the NRP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1300" b="1" dirty="0"/>
              <a:t>Instantiate</a:t>
            </a:r>
            <a:r>
              <a:rPr lang="en-GB" sz="1300" dirty="0"/>
              <a:t> the paths with the LP</a:t>
            </a:r>
          </a:p>
          <a:p>
            <a:pPr marL="342900" indent="-342900" algn="l">
              <a:buFont typeface="+mj-lt"/>
              <a:buAutoNum type="arabicPeriod"/>
            </a:pPr>
            <a:r>
              <a:rPr lang="en-GB" sz="1300" b="1" dirty="0"/>
              <a:t>Merge</a:t>
            </a:r>
            <a:r>
              <a:rPr lang="en-GB" sz="1300" dirty="0"/>
              <a:t> the subgraphs</a:t>
            </a:r>
          </a:p>
          <a:p>
            <a:pPr marL="285750" indent="-285750" algn="l">
              <a:buFont typeface="Wingdings" pitchFamily="2" charset="2"/>
              <a:buChar char="ü"/>
            </a:pPr>
            <a:endParaRPr lang="en-GB" sz="1800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C4FAE6-F034-54F0-1F6A-41DAB1D96531}"/>
              </a:ext>
            </a:extLst>
          </p:cNvPr>
          <p:cNvSpPr txBox="1"/>
          <p:nvPr/>
        </p:nvSpPr>
        <p:spPr>
          <a:xfrm>
            <a:off x="4210285" y="3144350"/>
            <a:ext cx="2194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&lt;relation</a:t>
            </a:r>
            <a:r>
              <a:rPr lang="en-US" sz="1050" baseline="-25000" dirty="0"/>
              <a:t>1</a:t>
            </a:r>
            <a:r>
              <a:rPr lang="en-US" sz="1050" dirty="0"/>
              <a:t>, relation</a:t>
            </a:r>
            <a:r>
              <a:rPr lang="en-US" sz="1050" baseline="-25000" dirty="0"/>
              <a:t>2</a:t>
            </a:r>
            <a:r>
              <a:rPr lang="en-US" sz="1050" dirty="0"/>
              <a:t>, …, END&gt;</a:t>
            </a:r>
            <a:endParaRPr lang="en-US" sz="1050" baseline="-25000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50E4D529-53DC-B554-08D5-56E13DFA12E1}"/>
              </a:ext>
            </a:extLst>
          </p:cNvPr>
          <p:cNvSpPr>
            <a:spLocks noChangeAspect="1"/>
          </p:cNvSpPr>
          <p:nvPr/>
        </p:nvSpPr>
        <p:spPr>
          <a:xfrm>
            <a:off x="1567958" y="2417390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</a:t>
            </a:r>
            <a:r>
              <a:rPr lang="en-US" sz="1100" baseline="-25000" dirty="0"/>
              <a:t>1</a:t>
            </a:r>
            <a:endParaRPr lang="en-US" sz="1100" dirty="0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448362EF-4641-31B0-91E4-44010DDC0EF1}"/>
              </a:ext>
            </a:extLst>
          </p:cNvPr>
          <p:cNvSpPr>
            <a:spLocks noChangeAspect="1"/>
          </p:cNvSpPr>
          <p:nvPr/>
        </p:nvSpPr>
        <p:spPr>
          <a:xfrm>
            <a:off x="1574351" y="3443857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</a:t>
            </a:r>
            <a:r>
              <a:rPr lang="en-US" sz="1100" baseline="-25000" dirty="0"/>
              <a:t>2</a:t>
            </a:r>
            <a:endParaRPr lang="en-US" sz="110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9E145EC-4559-EDF2-9984-EA9E6A2F57E7}"/>
              </a:ext>
            </a:extLst>
          </p:cNvPr>
          <p:cNvSpPr>
            <a:spLocks noChangeAspect="1"/>
          </p:cNvSpPr>
          <p:nvPr/>
        </p:nvSpPr>
        <p:spPr>
          <a:xfrm>
            <a:off x="1567958" y="5259044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</a:t>
            </a:r>
            <a:r>
              <a:rPr lang="en-US" sz="1100" baseline="-25000" dirty="0"/>
              <a:t>n</a:t>
            </a:r>
            <a:endParaRPr lang="en-US" sz="1100" dirty="0"/>
          </a:p>
        </p:txBody>
      </p:sp>
      <p:sp>
        <p:nvSpPr>
          <p:cNvPr id="29" name="Left Brace 28">
            <a:extLst>
              <a:ext uri="{FF2B5EF4-FFF2-40B4-BE49-F238E27FC236}">
                <a16:creationId xmlns:a16="http://schemas.microsoft.com/office/drawing/2014/main" id="{D1971DAF-490F-657E-6E24-1C9334E1946E}"/>
              </a:ext>
            </a:extLst>
          </p:cNvPr>
          <p:cNvSpPr/>
          <p:nvPr/>
        </p:nvSpPr>
        <p:spPr>
          <a:xfrm>
            <a:off x="1297818" y="2244299"/>
            <a:ext cx="406507" cy="3776502"/>
          </a:xfrm>
          <a:prstGeom prst="leftBrace">
            <a:avLst>
              <a:gd name="adj1" fmla="val 8333"/>
              <a:gd name="adj2" fmla="val 4947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C42E142-E952-F405-DD8C-C6B985E156FA}"/>
              </a:ext>
            </a:extLst>
          </p:cNvPr>
          <p:cNvSpPr>
            <a:spLocks noChangeAspect="1"/>
          </p:cNvSpPr>
          <p:nvPr/>
        </p:nvSpPr>
        <p:spPr>
          <a:xfrm flipH="1">
            <a:off x="4200292" y="4798451"/>
            <a:ext cx="119132" cy="1191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F90AA506-9F4A-859C-211A-09D00BB23249}"/>
              </a:ext>
            </a:extLst>
          </p:cNvPr>
          <p:cNvSpPr>
            <a:spLocks noChangeAspect="1"/>
          </p:cNvSpPr>
          <p:nvPr/>
        </p:nvSpPr>
        <p:spPr>
          <a:xfrm flipH="1">
            <a:off x="4725965" y="4798451"/>
            <a:ext cx="119132" cy="1191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7995E650-F1BC-7C66-B8DF-0E125FDA8CDA}"/>
              </a:ext>
            </a:extLst>
          </p:cNvPr>
          <p:cNvCxnSpPr>
            <a:cxnSpLocks/>
          </p:cNvCxnSpPr>
          <p:nvPr/>
        </p:nvCxnSpPr>
        <p:spPr>
          <a:xfrm>
            <a:off x="2393960" y="2823120"/>
            <a:ext cx="258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EA266F42-171B-EFF6-ED93-19D1E32F0121}"/>
              </a:ext>
            </a:extLst>
          </p:cNvPr>
          <p:cNvCxnSpPr>
            <a:cxnSpLocks/>
            <a:stCxn id="100" idx="3"/>
            <a:endCxn id="101" idx="1"/>
          </p:cNvCxnSpPr>
          <p:nvPr/>
        </p:nvCxnSpPr>
        <p:spPr>
          <a:xfrm>
            <a:off x="4545483" y="2822828"/>
            <a:ext cx="136504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Oval 55">
            <a:extLst>
              <a:ext uri="{FF2B5EF4-FFF2-40B4-BE49-F238E27FC236}">
                <a16:creationId xmlns:a16="http://schemas.microsoft.com/office/drawing/2014/main" id="{8EC1FFDB-0FDF-8BDF-E0E9-AF564405DA66}"/>
              </a:ext>
            </a:extLst>
          </p:cNvPr>
          <p:cNvSpPr>
            <a:spLocks noChangeAspect="1"/>
          </p:cNvSpPr>
          <p:nvPr/>
        </p:nvSpPr>
        <p:spPr>
          <a:xfrm flipH="1">
            <a:off x="5223049" y="4798451"/>
            <a:ext cx="119132" cy="11911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65" name="Left Brace 64">
            <a:extLst>
              <a:ext uri="{FF2B5EF4-FFF2-40B4-BE49-F238E27FC236}">
                <a16:creationId xmlns:a16="http://schemas.microsoft.com/office/drawing/2014/main" id="{59CE979A-FF51-3864-BEE8-E25F19CD99A4}"/>
              </a:ext>
            </a:extLst>
          </p:cNvPr>
          <p:cNvSpPr/>
          <p:nvPr/>
        </p:nvSpPr>
        <p:spPr>
          <a:xfrm flipH="1">
            <a:off x="7598594" y="2417390"/>
            <a:ext cx="808162" cy="3726178"/>
          </a:xfrm>
          <a:prstGeom prst="leftBrace">
            <a:avLst>
              <a:gd name="adj1" fmla="val 8333"/>
              <a:gd name="adj2" fmla="val 50198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BE933DCF-5BC2-986F-EEF1-563293CF4B10}"/>
              </a:ext>
            </a:extLst>
          </p:cNvPr>
          <p:cNvSpPr>
            <a:spLocks noChangeAspect="1"/>
          </p:cNvSpPr>
          <p:nvPr/>
        </p:nvSpPr>
        <p:spPr>
          <a:xfrm>
            <a:off x="6912465" y="2421454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G</a:t>
            </a:r>
            <a:r>
              <a:rPr lang="en-US" sz="1100" baseline="-25000" dirty="0"/>
              <a:t>1</a:t>
            </a:r>
          </a:p>
        </p:txBody>
      </p: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B722552F-5AF5-E7B9-5C35-EC94A9AEB91A}"/>
              </a:ext>
            </a:extLst>
          </p:cNvPr>
          <p:cNvCxnSpPr>
            <a:cxnSpLocks/>
            <a:endCxn id="66" idx="2"/>
          </p:cNvCxnSpPr>
          <p:nvPr/>
        </p:nvCxnSpPr>
        <p:spPr>
          <a:xfrm flipV="1">
            <a:off x="6750983" y="2827185"/>
            <a:ext cx="161482" cy="3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>
            <a:extLst>
              <a:ext uri="{FF2B5EF4-FFF2-40B4-BE49-F238E27FC236}">
                <a16:creationId xmlns:a16="http://schemas.microsoft.com/office/drawing/2014/main" id="{38DFDBCF-3172-AD47-59A9-1911471A95A2}"/>
              </a:ext>
            </a:extLst>
          </p:cNvPr>
          <p:cNvSpPr>
            <a:spLocks noChangeAspect="1"/>
          </p:cNvSpPr>
          <p:nvPr/>
        </p:nvSpPr>
        <p:spPr>
          <a:xfrm>
            <a:off x="10554154" y="3751831"/>
            <a:ext cx="1106363" cy="1106176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Final </a:t>
            </a:r>
            <a:r>
              <a:rPr lang="en-US" sz="1100" dirty="0"/>
              <a:t>subgraph</a:t>
            </a:r>
          </a:p>
        </p:txBody>
      </p:sp>
      <p:sp>
        <p:nvSpPr>
          <p:cNvPr id="70" name="Rounded Rectangle 69">
            <a:extLst>
              <a:ext uri="{FF2B5EF4-FFF2-40B4-BE49-F238E27FC236}">
                <a16:creationId xmlns:a16="http://schemas.microsoft.com/office/drawing/2014/main" id="{DE68C05D-180D-E36D-59D2-3DA9C8CC8F70}"/>
              </a:ext>
            </a:extLst>
          </p:cNvPr>
          <p:cNvSpPr/>
          <p:nvPr/>
        </p:nvSpPr>
        <p:spPr>
          <a:xfrm>
            <a:off x="8517767" y="4706361"/>
            <a:ext cx="979604" cy="511426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00" dirty="0"/>
              <a:t>Keep common nodes </a:t>
            </a:r>
          </a:p>
        </p:txBody>
      </p:sp>
      <p:cxnSp>
        <p:nvCxnSpPr>
          <p:cNvPr id="75" name="Straight Arrow Connector 74">
            <a:extLst>
              <a:ext uri="{FF2B5EF4-FFF2-40B4-BE49-F238E27FC236}">
                <a16:creationId xmlns:a16="http://schemas.microsoft.com/office/drawing/2014/main" id="{12E2AD3B-4049-54C2-F1DF-930C32BAA738}"/>
              </a:ext>
            </a:extLst>
          </p:cNvPr>
          <p:cNvCxnSpPr>
            <a:cxnSpLocks/>
          </p:cNvCxnSpPr>
          <p:nvPr/>
        </p:nvCxnSpPr>
        <p:spPr>
          <a:xfrm>
            <a:off x="9568753" y="4293109"/>
            <a:ext cx="9854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 Placeholder 1">
            <a:extLst>
              <a:ext uri="{FF2B5EF4-FFF2-40B4-BE49-F238E27FC236}">
                <a16:creationId xmlns:a16="http://schemas.microsoft.com/office/drawing/2014/main" id="{7AE5041C-FE04-7AC8-EABC-CF879AFE4445}"/>
              </a:ext>
            </a:extLst>
          </p:cNvPr>
          <p:cNvSpPr txBox="1">
            <a:spLocks/>
          </p:cNvSpPr>
          <p:nvPr/>
        </p:nvSpPr>
        <p:spPr>
          <a:xfrm>
            <a:off x="10149776" y="5306160"/>
            <a:ext cx="2104532" cy="1674816"/>
          </a:xfrm>
          <a:prstGeom prst="rect">
            <a:avLst/>
          </a:prstGeom>
        </p:spPr>
        <p:txBody>
          <a:bodyPr anchor="t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="0" i="0" u="none" strike="noStrike" cap="none" baseline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266693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cap="none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377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cap="none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sz="1800" b="1" kern="0" dirty="0">
                <a:solidFill>
                  <a:schemeClr val="accent1"/>
                </a:solidFill>
              </a:rPr>
              <a:t>Legend</a:t>
            </a:r>
          </a:p>
          <a:p>
            <a:r>
              <a:rPr lang="en-GB" sz="1050" b="1" dirty="0"/>
              <a:t>NRP</a:t>
            </a:r>
            <a:r>
              <a:rPr lang="en-GB" sz="1050" dirty="0"/>
              <a:t> = next relation predictor</a:t>
            </a:r>
          </a:p>
          <a:p>
            <a:r>
              <a:rPr lang="en-GB" sz="1050" b="1" dirty="0"/>
              <a:t>LP</a:t>
            </a:r>
            <a:r>
              <a:rPr lang="en-GB" sz="1050" dirty="0"/>
              <a:t> = link predictor</a:t>
            </a:r>
          </a:p>
          <a:p>
            <a:r>
              <a:rPr lang="en-GB" sz="1050" b="1" dirty="0"/>
              <a:t>Te</a:t>
            </a:r>
            <a:r>
              <a:rPr lang="en-GB" sz="1050" b="1" baseline="-25000" dirty="0"/>
              <a:t>n</a:t>
            </a:r>
            <a:r>
              <a:rPr lang="en-GB" sz="1050" b="1" dirty="0"/>
              <a:t> </a:t>
            </a:r>
            <a:r>
              <a:rPr lang="en-GB" sz="1050" dirty="0"/>
              <a:t>= topic entity n</a:t>
            </a:r>
            <a:endParaRPr lang="en-GB" sz="1050" b="1" dirty="0"/>
          </a:p>
          <a:p>
            <a:r>
              <a:rPr lang="en-GB" sz="1050" b="1" dirty="0"/>
              <a:t>G</a:t>
            </a:r>
            <a:r>
              <a:rPr lang="en-GB" sz="1050" b="1" baseline="-25000" dirty="0"/>
              <a:t>n</a:t>
            </a:r>
            <a:r>
              <a:rPr lang="en-GB" sz="1050" dirty="0"/>
              <a:t> = subgraph induced starting</a:t>
            </a:r>
          </a:p>
          <a:p>
            <a:r>
              <a:rPr lang="en-GB" sz="1050" dirty="0"/>
              <a:t>         from topic entity </a:t>
            </a:r>
            <a:r>
              <a:rPr lang="en-GB" sz="1050" i="1" dirty="0"/>
              <a:t>n</a:t>
            </a:r>
          </a:p>
        </p:txBody>
      </p: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62F49A97-023D-72AF-223D-65388B63DF8E}"/>
              </a:ext>
            </a:extLst>
          </p:cNvPr>
          <p:cNvSpPr/>
          <p:nvPr/>
        </p:nvSpPr>
        <p:spPr>
          <a:xfrm>
            <a:off x="2643534" y="2587233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Term Norm</a:t>
            </a:r>
          </a:p>
        </p:txBody>
      </p:sp>
      <p:sp>
        <p:nvSpPr>
          <p:cNvPr id="100" name="Rounded Rectangle 99">
            <a:extLst>
              <a:ext uri="{FF2B5EF4-FFF2-40B4-BE49-F238E27FC236}">
                <a16:creationId xmlns:a16="http://schemas.microsoft.com/office/drawing/2014/main" id="{4BA20CD8-3565-CC82-B849-FCBFBD4C22E0}"/>
              </a:ext>
            </a:extLst>
          </p:cNvPr>
          <p:cNvSpPr/>
          <p:nvPr/>
        </p:nvSpPr>
        <p:spPr>
          <a:xfrm>
            <a:off x="3685417" y="2586942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NRP</a:t>
            </a:r>
          </a:p>
        </p:txBody>
      </p:sp>
      <p:sp>
        <p:nvSpPr>
          <p:cNvPr id="101" name="Rounded Rectangle 100">
            <a:extLst>
              <a:ext uri="{FF2B5EF4-FFF2-40B4-BE49-F238E27FC236}">
                <a16:creationId xmlns:a16="http://schemas.microsoft.com/office/drawing/2014/main" id="{99E33089-0463-B87C-FF4F-64F5B94E8FBE}"/>
              </a:ext>
            </a:extLst>
          </p:cNvPr>
          <p:cNvSpPr/>
          <p:nvPr/>
        </p:nvSpPr>
        <p:spPr>
          <a:xfrm>
            <a:off x="5910523" y="2586942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LP</a:t>
            </a:r>
          </a:p>
        </p:txBody>
      </p: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9B6F7A82-B9CE-AEFF-94BF-5B04FB32A66E}"/>
              </a:ext>
            </a:extLst>
          </p:cNvPr>
          <p:cNvCxnSpPr>
            <a:stCxn id="99" idx="3"/>
            <a:endCxn id="100" idx="1"/>
          </p:cNvCxnSpPr>
          <p:nvPr/>
        </p:nvCxnSpPr>
        <p:spPr>
          <a:xfrm flipV="1">
            <a:off x="3503600" y="2822828"/>
            <a:ext cx="181817" cy="29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Box 105">
            <a:extLst>
              <a:ext uri="{FF2B5EF4-FFF2-40B4-BE49-F238E27FC236}">
                <a16:creationId xmlns:a16="http://schemas.microsoft.com/office/drawing/2014/main" id="{05563307-C0E7-B162-16EA-8CC7BF7C7D53}"/>
              </a:ext>
            </a:extLst>
          </p:cNvPr>
          <p:cNvSpPr txBox="1"/>
          <p:nvPr/>
        </p:nvSpPr>
        <p:spPr>
          <a:xfrm>
            <a:off x="4219631" y="4166152"/>
            <a:ext cx="2194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&lt;relation</a:t>
            </a:r>
            <a:r>
              <a:rPr lang="en-US" sz="1050" baseline="-25000" dirty="0"/>
              <a:t>1</a:t>
            </a:r>
            <a:r>
              <a:rPr lang="en-US" sz="1050" dirty="0"/>
              <a:t>, relation</a:t>
            </a:r>
            <a:r>
              <a:rPr lang="en-US" sz="1050" baseline="-25000" dirty="0"/>
              <a:t>2</a:t>
            </a:r>
            <a:r>
              <a:rPr lang="en-US" sz="1050" dirty="0"/>
              <a:t>, …, END&gt;</a:t>
            </a:r>
            <a:endParaRPr lang="en-US" sz="1050" baseline="-25000" dirty="0"/>
          </a:p>
        </p:txBody>
      </p:sp>
      <p:cxnSp>
        <p:nvCxnSpPr>
          <p:cNvPr id="107" name="Straight Arrow Connector 106">
            <a:extLst>
              <a:ext uri="{FF2B5EF4-FFF2-40B4-BE49-F238E27FC236}">
                <a16:creationId xmlns:a16="http://schemas.microsoft.com/office/drawing/2014/main" id="{C4889CDC-B6C9-C720-00BE-6A0490A6BBEE}"/>
              </a:ext>
            </a:extLst>
          </p:cNvPr>
          <p:cNvCxnSpPr>
            <a:cxnSpLocks/>
          </p:cNvCxnSpPr>
          <p:nvPr/>
        </p:nvCxnSpPr>
        <p:spPr>
          <a:xfrm>
            <a:off x="2403306" y="3844922"/>
            <a:ext cx="258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E0F1E155-F942-3930-CADF-7B59C69DCAA3}"/>
              </a:ext>
            </a:extLst>
          </p:cNvPr>
          <p:cNvCxnSpPr>
            <a:cxnSpLocks/>
            <a:stCxn id="111" idx="3"/>
            <a:endCxn id="112" idx="1"/>
          </p:cNvCxnSpPr>
          <p:nvPr/>
        </p:nvCxnSpPr>
        <p:spPr>
          <a:xfrm>
            <a:off x="4554829" y="3844023"/>
            <a:ext cx="1365040" cy="6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Oval 108">
            <a:extLst>
              <a:ext uri="{FF2B5EF4-FFF2-40B4-BE49-F238E27FC236}">
                <a16:creationId xmlns:a16="http://schemas.microsoft.com/office/drawing/2014/main" id="{D9337503-CEE7-62D3-237C-890479BEC779}"/>
              </a:ext>
            </a:extLst>
          </p:cNvPr>
          <p:cNvSpPr>
            <a:spLocks noChangeAspect="1"/>
          </p:cNvSpPr>
          <p:nvPr/>
        </p:nvSpPr>
        <p:spPr>
          <a:xfrm>
            <a:off x="6921811" y="3439781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G</a:t>
            </a:r>
            <a:r>
              <a:rPr lang="en-US" sz="1100" baseline="-25000" dirty="0"/>
              <a:t>2</a:t>
            </a:r>
          </a:p>
        </p:txBody>
      </p:sp>
      <p:sp>
        <p:nvSpPr>
          <p:cNvPr id="110" name="Rounded Rectangle 109">
            <a:extLst>
              <a:ext uri="{FF2B5EF4-FFF2-40B4-BE49-F238E27FC236}">
                <a16:creationId xmlns:a16="http://schemas.microsoft.com/office/drawing/2014/main" id="{84AD1846-9461-32BB-0F14-CFED62A0036C}"/>
              </a:ext>
            </a:extLst>
          </p:cNvPr>
          <p:cNvSpPr/>
          <p:nvPr/>
        </p:nvSpPr>
        <p:spPr>
          <a:xfrm>
            <a:off x="2652880" y="3609035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Term Norm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E44B0DB6-C73B-357B-BE71-774BB1195DCD}"/>
              </a:ext>
            </a:extLst>
          </p:cNvPr>
          <p:cNvSpPr/>
          <p:nvPr/>
        </p:nvSpPr>
        <p:spPr>
          <a:xfrm>
            <a:off x="3694763" y="3608137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NRP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BFDF3047-0F35-A464-EFA5-9FD64C1EDB01}"/>
              </a:ext>
            </a:extLst>
          </p:cNvPr>
          <p:cNvSpPr/>
          <p:nvPr/>
        </p:nvSpPr>
        <p:spPr>
          <a:xfrm>
            <a:off x="5919869" y="3608744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LP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55FBDF89-0D85-C017-ECF7-D7D3CF03157E}"/>
              </a:ext>
            </a:extLst>
          </p:cNvPr>
          <p:cNvCxnSpPr>
            <a:stCxn id="110" idx="3"/>
            <a:endCxn id="111" idx="1"/>
          </p:cNvCxnSpPr>
          <p:nvPr/>
        </p:nvCxnSpPr>
        <p:spPr>
          <a:xfrm flipV="1">
            <a:off x="3512946" y="3844023"/>
            <a:ext cx="181817" cy="89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TextBox 113">
            <a:extLst>
              <a:ext uri="{FF2B5EF4-FFF2-40B4-BE49-F238E27FC236}">
                <a16:creationId xmlns:a16="http://schemas.microsoft.com/office/drawing/2014/main" id="{A710E973-80DE-2531-38EC-398D07F5EB53}"/>
              </a:ext>
            </a:extLst>
          </p:cNvPr>
          <p:cNvSpPr txBox="1"/>
          <p:nvPr/>
        </p:nvSpPr>
        <p:spPr>
          <a:xfrm>
            <a:off x="4210285" y="5990479"/>
            <a:ext cx="2194741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dirty="0"/>
              <a:t>&lt;relation</a:t>
            </a:r>
            <a:r>
              <a:rPr lang="en-US" sz="1050" baseline="-25000" dirty="0"/>
              <a:t>1</a:t>
            </a:r>
            <a:r>
              <a:rPr lang="en-US" sz="1050" dirty="0"/>
              <a:t>, relation</a:t>
            </a:r>
            <a:r>
              <a:rPr lang="en-US" sz="1050" baseline="-25000" dirty="0"/>
              <a:t>2</a:t>
            </a:r>
            <a:r>
              <a:rPr lang="en-US" sz="1050" dirty="0"/>
              <a:t>, …, END&gt;</a:t>
            </a:r>
            <a:endParaRPr lang="en-US" sz="1050" baseline="-25000" dirty="0"/>
          </a:p>
        </p:txBody>
      </p:sp>
      <p:cxnSp>
        <p:nvCxnSpPr>
          <p:cNvPr id="115" name="Straight Arrow Connector 114">
            <a:extLst>
              <a:ext uri="{FF2B5EF4-FFF2-40B4-BE49-F238E27FC236}">
                <a16:creationId xmlns:a16="http://schemas.microsoft.com/office/drawing/2014/main" id="{BFF4E6E2-1039-C6A7-098A-E2590BDD621C}"/>
              </a:ext>
            </a:extLst>
          </p:cNvPr>
          <p:cNvCxnSpPr>
            <a:cxnSpLocks/>
          </p:cNvCxnSpPr>
          <p:nvPr/>
        </p:nvCxnSpPr>
        <p:spPr>
          <a:xfrm>
            <a:off x="2393960" y="5669249"/>
            <a:ext cx="25892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3BC1EE09-E4E3-6F46-3343-836C00B55FC2}"/>
              </a:ext>
            </a:extLst>
          </p:cNvPr>
          <p:cNvCxnSpPr>
            <a:cxnSpLocks/>
            <a:stCxn id="119" idx="3"/>
            <a:endCxn id="120" idx="1"/>
          </p:cNvCxnSpPr>
          <p:nvPr/>
        </p:nvCxnSpPr>
        <p:spPr>
          <a:xfrm flipV="1">
            <a:off x="4545483" y="5664875"/>
            <a:ext cx="1365040" cy="564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7" name="Oval 116">
            <a:extLst>
              <a:ext uri="{FF2B5EF4-FFF2-40B4-BE49-F238E27FC236}">
                <a16:creationId xmlns:a16="http://schemas.microsoft.com/office/drawing/2014/main" id="{AECED25E-7563-D381-F2CE-92D4AF6126B7}"/>
              </a:ext>
            </a:extLst>
          </p:cNvPr>
          <p:cNvSpPr>
            <a:spLocks noChangeAspect="1"/>
          </p:cNvSpPr>
          <p:nvPr/>
        </p:nvSpPr>
        <p:spPr>
          <a:xfrm>
            <a:off x="6912465" y="5261939"/>
            <a:ext cx="811598" cy="81146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G</a:t>
            </a:r>
            <a:r>
              <a:rPr lang="en-US" sz="1100" baseline="-25000" dirty="0"/>
              <a:t>n</a:t>
            </a:r>
          </a:p>
        </p:txBody>
      </p:sp>
      <p:sp>
        <p:nvSpPr>
          <p:cNvPr id="118" name="Rounded Rectangle 117">
            <a:extLst>
              <a:ext uri="{FF2B5EF4-FFF2-40B4-BE49-F238E27FC236}">
                <a16:creationId xmlns:a16="http://schemas.microsoft.com/office/drawing/2014/main" id="{364FBFA8-22F6-49FD-B597-5D9BAA2FADCC}"/>
              </a:ext>
            </a:extLst>
          </p:cNvPr>
          <p:cNvSpPr/>
          <p:nvPr/>
        </p:nvSpPr>
        <p:spPr>
          <a:xfrm>
            <a:off x="2643534" y="5433362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Term Norm</a:t>
            </a:r>
          </a:p>
        </p:txBody>
      </p:sp>
      <p:sp>
        <p:nvSpPr>
          <p:cNvPr id="119" name="Rounded Rectangle 118">
            <a:extLst>
              <a:ext uri="{FF2B5EF4-FFF2-40B4-BE49-F238E27FC236}">
                <a16:creationId xmlns:a16="http://schemas.microsoft.com/office/drawing/2014/main" id="{E4913DB8-F8A0-14D6-21CC-933C72EC1D72}"/>
              </a:ext>
            </a:extLst>
          </p:cNvPr>
          <p:cNvSpPr/>
          <p:nvPr/>
        </p:nvSpPr>
        <p:spPr>
          <a:xfrm>
            <a:off x="3685417" y="5434633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NRP</a:t>
            </a: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68347C01-AB51-7790-7D5D-DC767D90CDAB}"/>
              </a:ext>
            </a:extLst>
          </p:cNvPr>
          <p:cNvSpPr/>
          <p:nvPr/>
        </p:nvSpPr>
        <p:spPr>
          <a:xfrm>
            <a:off x="5910523" y="5428989"/>
            <a:ext cx="860066" cy="471771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LP</a:t>
            </a:r>
          </a:p>
        </p:txBody>
      </p: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BA465205-28D6-F119-7350-83A2D35A7EE2}"/>
              </a:ext>
            </a:extLst>
          </p:cNvPr>
          <p:cNvCxnSpPr>
            <a:stCxn id="118" idx="3"/>
            <a:endCxn id="119" idx="1"/>
          </p:cNvCxnSpPr>
          <p:nvPr/>
        </p:nvCxnSpPr>
        <p:spPr>
          <a:xfrm>
            <a:off x="3503600" y="5669248"/>
            <a:ext cx="181817" cy="12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101445BF-1EF8-10E0-4E5E-0A6A0BAD7BE0}"/>
              </a:ext>
            </a:extLst>
          </p:cNvPr>
          <p:cNvCxnSpPr>
            <a:stCxn id="112" idx="3"/>
            <a:endCxn id="109" idx="2"/>
          </p:cNvCxnSpPr>
          <p:nvPr/>
        </p:nvCxnSpPr>
        <p:spPr>
          <a:xfrm>
            <a:off x="6779935" y="3844630"/>
            <a:ext cx="141876" cy="88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Arrow Connector 125">
            <a:extLst>
              <a:ext uri="{FF2B5EF4-FFF2-40B4-BE49-F238E27FC236}">
                <a16:creationId xmlns:a16="http://schemas.microsoft.com/office/drawing/2014/main" id="{F773BB73-EF3E-0D99-342B-695612C986CC}"/>
              </a:ext>
            </a:extLst>
          </p:cNvPr>
          <p:cNvCxnSpPr>
            <a:stCxn id="120" idx="3"/>
            <a:endCxn id="117" idx="2"/>
          </p:cNvCxnSpPr>
          <p:nvPr/>
        </p:nvCxnSpPr>
        <p:spPr>
          <a:xfrm>
            <a:off x="6770589" y="5664875"/>
            <a:ext cx="141876" cy="27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194F4DC9-7FED-C313-5A1B-347919A77DF4}"/>
              </a:ext>
            </a:extLst>
          </p:cNvPr>
          <p:cNvSpPr/>
          <p:nvPr/>
        </p:nvSpPr>
        <p:spPr>
          <a:xfrm>
            <a:off x="8406756" y="3938657"/>
            <a:ext cx="1161997" cy="708905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/>
              <a:t>Merge subgraphs</a:t>
            </a:r>
          </a:p>
        </p:txBody>
      </p:sp>
      <p:sp>
        <p:nvSpPr>
          <p:cNvPr id="133" name="Oval 132">
            <a:extLst>
              <a:ext uri="{FF2B5EF4-FFF2-40B4-BE49-F238E27FC236}">
                <a16:creationId xmlns:a16="http://schemas.microsoft.com/office/drawing/2014/main" id="{D46F751C-186F-5E0D-5D0A-2B34A44159BC}"/>
              </a:ext>
            </a:extLst>
          </p:cNvPr>
          <p:cNvSpPr>
            <a:spLocks noChangeAspect="1"/>
          </p:cNvSpPr>
          <p:nvPr/>
        </p:nvSpPr>
        <p:spPr>
          <a:xfrm flipH="1">
            <a:off x="8959260" y="5361257"/>
            <a:ext cx="67742" cy="677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34" name="Oval 133">
            <a:extLst>
              <a:ext uri="{FF2B5EF4-FFF2-40B4-BE49-F238E27FC236}">
                <a16:creationId xmlns:a16="http://schemas.microsoft.com/office/drawing/2014/main" id="{DFE2142C-E2FF-A604-D289-D9969B8A52C3}"/>
              </a:ext>
            </a:extLst>
          </p:cNvPr>
          <p:cNvSpPr>
            <a:spLocks noChangeAspect="1"/>
          </p:cNvSpPr>
          <p:nvPr/>
        </p:nvSpPr>
        <p:spPr>
          <a:xfrm flipH="1">
            <a:off x="8959260" y="5538592"/>
            <a:ext cx="67742" cy="677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35" name="Oval 134">
            <a:extLst>
              <a:ext uri="{FF2B5EF4-FFF2-40B4-BE49-F238E27FC236}">
                <a16:creationId xmlns:a16="http://schemas.microsoft.com/office/drawing/2014/main" id="{82CC9A03-DA57-5EBF-2E7A-B96AF1126D42}"/>
              </a:ext>
            </a:extLst>
          </p:cNvPr>
          <p:cNvSpPr>
            <a:spLocks noChangeAspect="1"/>
          </p:cNvSpPr>
          <p:nvPr/>
        </p:nvSpPr>
        <p:spPr>
          <a:xfrm flipH="1">
            <a:off x="8959260" y="5715927"/>
            <a:ext cx="67742" cy="67731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92870955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 dirty="0"/>
              <a:t>Code Overview</a:t>
            </a:r>
          </a:p>
        </p:txBody>
      </p:sp>
    </p:spTree>
    <p:extLst>
      <p:ext uri="{BB962C8B-B14F-4D97-AF65-F5344CB8AC3E}">
        <p14:creationId xmlns:p14="http://schemas.microsoft.com/office/powerpoint/2010/main" val="40063038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0D0B72-92D3-9EF9-C4A4-B7C89310966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1051071" y="1419444"/>
            <a:ext cx="4751510" cy="3721395"/>
          </a:xfrm>
        </p:spPr>
        <p:txBody>
          <a:bodyPr lIns="91440" tIns="45720" rIns="91440" bIns="45720" anchor="ctr">
            <a:noAutofit/>
          </a:bodyPr>
          <a:lstStyle/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Docker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 for making the experiments and setups reproducible.</a:t>
            </a: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b="1" dirty="0">
              <a:solidFill>
                <a:srgbClr val="0D0D0D"/>
              </a:solidFill>
              <a:latin typeface="Söhne"/>
            </a:endParaRP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it-IT" b="1" dirty="0">
                <a:solidFill>
                  <a:srgbClr val="0D0D0D"/>
                </a:solidFill>
                <a:latin typeface="Söhne"/>
              </a:rPr>
              <a:t>SLURM </a:t>
            </a:r>
            <a:r>
              <a:rPr lang="it-IT" dirty="0">
                <a:solidFill>
                  <a:srgbClr val="0D0D0D"/>
                </a:solidFill>
                <a:latin typeface="Söhne"/>
              </a:rPr>
              <a:t>for accessing the cluster machine and attacched resourcers, GPUs for training and evalauting the models</a:t>
            </a: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it-IT" sz="1600" b="1" dirty="0">
              <a:solidFill>
                <a:srgbClr val="0D0D0D"/>
              </a:solidFill>
              <a:latin typeface="Söhne"/>
            </a:endParaRP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HuggingFace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as a repository for the models and dataset.</a:t>
            </a: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b="1" dirty="0">
              <a:solidFill>
                <a:srgbClr val="0D0D0D"/>
              </a:solidFill>
              <a:latin typeface="Söhne"/>
            </a:endParaRPr>
          </a:p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GitHub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for storing code and medium-sized model/data artefacts.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E81F516-E904-AD6B-6FD9-E340DA1C78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Which technologies I used</a:t>
            </a:r>
            <a:endParaRPr lang="en-US" i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38E0CC-A71D-721A-05DC-7992AD4BFBF0}"/>
              </a:ext>
            </a:extLst>
          </p:cNvPr>
          <p:cNvSpPr txBox="1"/>
          <p:nvPr/>
        </p:nvSpPr>
        <p:spPr>
          <a:xfrm>
            <a:off x="6096000" y="1639701"/>
            <a:ext cx="4326922" cy="46371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i="0" u="none" strike="noStrike" dirty="0">
                <a:solidFill>
                  <a:srgbClr val="0D0D0D"/>
                </a:solidFill>
                <a:effectLst/>
                <a:latin typeface="Söhne"/>
              </a:rPr>
              <a:t>PyTorch</a:t>
            </a:r>
            <a:r>
              <a:rPr lang="en-GB" sz="1600" b="0" i="0" u="none" strike="noStrike" dirty="0">
                <a:solidFill>
                  <a:srgbClr val="0D0D0D"/>
                </a:solidFill>
                <a:effectLst/>
                <a:latin typeface="Söhne"/>
              </a:rPr>
              <a:t> for creating the architectures and pack the models into defined structures to be portable and streamline HuggingFace-related processes, e.g. upload the models.</a:t>
            </a:r>
          </a:p>
          <a:p>
            <a:pPr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defRPr/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PyKeen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for creating and evalauting dense graph embedding models.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NetworkX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for create, manipulate and compute shortest path over graph data structures.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cuDF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and </a:t>
            </a:r>
            <a:r>
              <a:rPr lang="en-GB" sz="1600" b="1" dirty="0">
                <a:solidFill>
                  <a:srgbClr val="0D0D0D"/>
                </a:solidFill>
                <a:latin typeface="Söhne"/>
              </a:rPr>
              <a:t>cuGraph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(CUDA 11 compatibles versions) for leveraging GPU computing capabilities to compute shortest paths, opening a GitHub </a:t>
            </a:r>
            <a:r>
              <a:rPr lang="en-GB" sz="1600" dirty="0">
                <a:solidFill>
                  <a:srgbClr val="0D0D0D"/>
                </a:solidFill>
                <a:latin typeface="Söhne"/>
                <a:hlinkClick r:id="rId2"/>
              </a:rPr>
              <a:t>issue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.</a:t>
            </a:r>
          </a:p>
          <a:p>
            <a:pPr marL="342900" indent="-342900" defTabSz="91440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SzTx/>
              <a:buFont typeface="Wingdings" pitchFamily="2" charset="2"/>
              <a:buChar char="q"/>
              <a:defRPr/>
            </a:pPr>
            <a:endParaRPr lang="en-GB" sz="1600" dirty="0">
              <a:solidFill>
                <a:srgbClr val="0D0D0D"/>
              </a:solidFill>
              <a:latin typeface="Söhne"/>
            </a:endParaRPr>
          </a:p>
        </p:txBody>
      </p:sp>
    </p:spTree>
    <p:extLst>
      <p:ext uri="{BB962C8B-B14F-4D97-AF65-F5344CB8AC3E}">
        <p14:creationId xmlns:p14="http://schemas.microsoft.com/office/powerpoint/2010/main" val="5279675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AU" dirty="0"/>
              <a:t>Let’s look at the code!</a:t>
            </a:r>
          </a:p>
        </p:txBody>
      </p:sp>
    </p:spTree>
    <p:extLst>
      <p:ext uri="{BB962C8B-B14F-4D97-AF65-F5344CB8AC3E}">
        <p14:creationId xmlns:p14="http://schemas.microsoft.com/office/powerpoint/2010/main" val="2581551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D74B5D8-C669-4AFC-E07C-2E8EEF88B7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147953" y="1924496"/>
            <a:ext cx="7729693" cy="4019103"/>
          </a:xfrm>
        </p:spPr>
        <p:txBody>
          <a:bodyPr lIns="91440" tIns="45720" rIns="91440" bIns="45720" numCol="2" anchor="ctr" anchorCtr="0">
            <a:noAutofit/>
          </a:bodyPr>
          <a:lstStyle/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1. Task definition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Task overview</a:t>
            </a:r>
            <a:endParaRPr lang="en-AU" dirty="0">
              <a:latin typeface="Arial"/>
              <a:cs typeface="Arial"/>
            </a:endParaRPr>
          </a:p>
          <a:p>
            <a:pPr marL="628015" lvl="1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Data overview</a:t>
            </a:r>
          </a:p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2. Inspiration architecture</a:t>
            </a:r>
          </a:p>
          <a:p>
            <a:pPr lvl="1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Zhang et al. </a:t>
            </a:r>
            <a:r>
              <a:rPr lang="en-GB" i="1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“Subgraph retrieval enhanced model for multi-hop knowledge base question answering”</a:t>
            </a:r>
          </a:p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3. My solution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Next relation predictor</a:t>
            </a:r>
          </a:p>
          <a:p>
            <a:pPr marL="1142342" lvl="2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sz="1200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Shortest paths dataset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Link predictor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Term normalization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End-to-end model</a:t>
            </a:r>
            <a:endParaRPr lang="en-AU" sz="1200" dirty="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Arial"/>
              <a:cs typeface="Arial"/>
            </a:endParaRPr>
          </a:p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4. Code overview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Tech stack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Let’s look at the code!</a:t>
            </a:r>
          </a:p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5. Conclusion</a:t>
            </a:r>
          </a:p>
          <a:p>
            <a:pPr marL="628012" lvl="1" indent="-285115">
              <a:buClr>
                <a:schemeClr val="accent4"/>
              </a:buClr>
              <a:buFont typeface="Wingdings" pitchFamily="2" charset="2"/>
              <a:buChar char="Ø"/>
            </a:pPr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Limitations &amp; what’s next</a:t>
            </a:r>
          </a:p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6. Q&amp;A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A55769F-DF24-3E2D-3182-EC75F87A6D8A}"/>
              </a:ext>
            </a:extLst>
          </p:cNvPr>
          <p:cNvSpPr txBox="1">
            <a:spLocks/>
          </p:cNvSpPr>
          <p:nvPr/>
        </p:nvSpPr>
        <p:spPr>
          <a:xfrm>
            <a:off x="1770835" y="1110988"/>
            <a:ext cx="2535351" cy="834771"/>
          </a:xfrm>
          <a:prstGeom prst="rect">
            <a:avLst/>
          </a:prstGeom>
        </p:spPr>
        <p:txBody>
          <a:bodyPr/>
          <a:lstStyle>
            <a:lvl1pPr algn="ctr" defTabSz="914377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3300" b="1" kern="1200" spc="-20" baseline="0">
                <a:solidFill>
                  <a:schemeClr val="accent1"/>
                </a:solidFill>
                <a:latin typeface="Arial" panose="020B0604020202020204" pitchFamily="34" charset="0"/>
                <a:ea typeface="+mj-ea"/>
                <a:cs typeface="+mj-cs"/>
              </a:defRPr>
            </a:lvl1pPr>
          </a:lstStyle>
          <a:p>
            <a:r>
              <a:rPr lang="en-IT" dirty="0">
                <a:solidFill>
                  <a:schemeClr val="bg1"/>
                </a:solidFill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3831271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 dirty="0"/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9895690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00D0B72-92D3-9EF9-C4A4-B7C89310966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376600"/>
            <a:ext cx="4751510" cy="5158299"/>
          </a:xfrm>
        </p:spPr>
        <p:txBody>
          <a:bodyPr lIns="91440" tIns="45720" rIns="91440" bIns="45720" anchor="ctr">
            <a:noAutofit/>
          </a:bodyPr>
          <a:lstStyle/>
          <a:p>
            <a:pPr marL="285750" indent="-285750">
              <a:lnSpc>
                <a:spcPct val="100000"/>
              </a:lnSpc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b="1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CODER poor performance</a:t>
            </a:r>
            <a:r>
              <a:rPr lang="en-GB" sz="1600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: use modern vector database solutions – such as Qdrant – for performing the term normalization step more smoothly, improve its efficiency and performance.</a:t>
            </a:r>
          </a:p>
          <a:p>
            <a:pPr marL="342900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Next relation predictor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: there are several limitations mainly due to two facts: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dirty="0">
                <a:solidFill>
                  <a:srgbClr val="0D0D0D"/>
                </a:solidFill>
                <a:latin typeface="Söhne"/>
              </a:rPr>
              <a:t>The model has a limitation in terms of </a:t>
            </a:r>
            <a:r>
              <a:rPr lang="en-GB" sz="1600" b="1" dirty="0">
                <a:solidFill>
                  <a:srgbClr val="0D0D0D"/>
                </a:solidFill>
                <a:latin typeface="Söhne"/>
              </a:rPr>
              <a:t>number of parameters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 (110M in BERT-base models). Using a BERT-large model (340M parameters) could improve the performance. Also, an LLM could be fine-tuned or even few-shot prompted. 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dirty="0">
                <a:solidFill>
                  <a:srgbClr val="0D0D0D"/>
                </a:solidFill>
                <a:latin typeface="Söhne"/>
              </a:rPr>
              <a:t>The NRP dataset was built considering just one simple path for each </a:t>
            </a:r>
            <a:r>
              <a:rPr lang="en-GB" sz="1600" b="1" dirty="0">
                <a:solidFill>
                  <a:srgbClr val="0D0D0D"/>
                </a:solidFill>
                <a:latin typeface="Söhne"/>
              </a:rPr>
              <a:t>question-answer pair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. Thus, I’m missing both multiple paths and cycle graphs, potentially yielding to better results. As of now, I could use cuGraph capabilities to pursue this strategy.</a:t>
            </a:r>
            <a:endParaRPr lang="en-GB" b="1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What’s next?</a:t>
            </a: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FE81F516-E904-AD6B-6FD9-E340DA1C789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i="1" dirty="0"/>
              <a:t>Current limitations and possible solutions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938E0CC-A71D-721A-05DC-7992AD4BFBF0}"/>
              </a:ext>
            </a:extLst>
          </p:cNvPr>
          <p:cNvSpPr txBox="1"/>
          <p:nvPr/>
        </p:nvSpPr>
        <p:spPr>
          <a:xfrm>
            <a:off x="5910943" y="1192753"/>
            <a:ext cx="4326922" cy="47807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endParaRPr lang="en-GB" sz="1600" b="1" dirty="0">
              <a:solidFill>
                <a:srgbClr val="0D0D0D"/>
              </a:solidFill>
              <a:latin typeface="Söhne"/>
            </a:endParaRPr>
          </a:p>
          <a:p>
            <a:pPr marL="342900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b="1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Link predictor</a:t>
            </a:r>
            <a:r>
              <a:rPr lang="en-GB" sz="1600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: PyKeen embedding model can be further fine-tuned to improve its performance.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b="1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Leverage</a:t>
            </a:r>
            <a:r>
              <a:rPr lang="en-GB" sz="1600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 neighbour's context to improve the vector representations of the nodes.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b="1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Train</a:t>
            </a:r>
            <a:r>
              <a:rPr lang="en-GB" sz="1600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 with a bigger version of matryoshka model</a:t>
            </a:r>
          </a:p>
          <a:p>
            <a:pPr marL="609593" lvl="1" indent="-34290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b="1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Use</a:t>
            </a:r>
            <a:r>
              <a:rPr lang="en-GB" sz="1600" kern="1200" dirty="0">
                <a:solidFill>
                  <a:srgbClr val="0D0D0D"/>
                </a:solidFill>
                <a:latin typeface="Söhne"/>
                <a:ea typeface="+mn-ea"/>
                <a:cs typeface="+mn-cs"/>
              </a:rPr>
              <a:t> the entire UMLS KG.</a:t>
            </a:r>
          </a:p>
          <a:p>
            <a:pPr marL="285750" indent="-28575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endParaRPr lang="en-GB" sz="1600" b="1" dirty="0">
              <a:solidFill>
                <a:srgbClr val="0D0D0D"/>
              </a:solidFill>
              <a:latin typeface="Söhne"/>
            </a:endParaRPr>
          </a:p>
          <a:p>
            <a:pPr marL="285750" indent="-28575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q"/>
              <a:defRPr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Subgraphs merging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:</a:t>
            </a:r>
          </a:p>
          <a:p>
            <a:pPr marL="742950" lvl="1" indent="-28575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dirty="0">
                <a:solidFill>
                  <a:srgbClr val="0D0D0D"/>
                </a:solidFill>
                <a:latin typeface="Söhne"/>
                <a:sym typeface="Arial"/>
              </a:rPr>
              <a:t>For each of the nodes in the merged subgraph, consider adding all the neighbours' entities in the </a:t>
            </a:r>
            <a:r>
              <a:rPr lang="en-GB" sz="1600" b="1" dirty="0">
                <a:solidFill>
                  <a:srgbClr val="0D0D0D"/>
                </a:solidFill>
                <a:latin typeface="Söhne"/>
                <a:sym typeface="Arial"/>
              </a:rPr>
              <a:t>n</a:t>
            </a:r>
            <a:r>
              <a:rPr lang="en-GB" sz="1600" dirty="0">
                <a:solidFill>
                  <a:srgbClr val="0D0D0D"/>
                </a:solidFill>
                <a:latin typeface="Söhne"/>
                <a:sym typeface="Arial"/>
              </a:rPr>
              <a:t> graphs.</a:t>
            </a:r>
          </a:p>
          <a:p>
            <a:pPr marL="742950" lvl="1" indent="-285750">
              <a:spcAft>
                <a:spcPts val="400"/>
              </a:spcAft>
              <a:buClr>
                <a:srgbClr val="36CB6F"/>
              </a:buClr>
              <a:buFont typeface="Wingdings" pitchFamily="2" charset="2"/>
              <a:buChar char="ü"/>
              <a:defRPr/>
            </a:pPr>
            <a:r>
              <a:rPr lang="en-GB" sz="1600" dirty="0">
                <a:solidFill>
                  <a:srgbClr val="0D0D0D"/>
                </a:solidFill>
                <a:latin typeface="Söhne"/>
                <a:sym typeface="Arial"/>
              </a:rPr>
              <a:t>Keep nodes present in at least </a:t>
            </a:r>
            <a:r>
              <a:rPr lang="en-GB" sz="1600" b="1" i="1" dirty="0">
                <a:solidFill>
                  <a:srgbClr val="0D0D0D"/>
                </a:solidFill>
                <a:latin typeface="Söhne"/>
                <a:sym typeface="Arial"/>
              </a:rPr>
              <a:t>k</a:t>
            </a:r>
            <a:r>
              <a:rPr lang="en-GB" sz="1600" dirty="0">
                <a:solidFill>
                  <a:srgbClr val="0D0D0D"/>
                </a:solidFill>
                <a:latin typeface="Söhne"/>
                <a:sym typeface="Arial"/>
              </a:rPr>
              <a:t> of the </a:t>
            </a:r>
            <a:r>
              <a:rPr lang="en-GB" sz="1600" b="1" i="1" dirty="0">
                <a:solidFill>
                  <a:srgbClr val="0D0D0D"/>
                </a:solidFill>
                <a:latin typeface="Söhne"/>
                <a:sym typeface="Arial"/>
              </a:rPr>
              <a:t>n</a:t>
            </a:r>
            <a:r>
              <a:rPr lang="en-GB" sz="1600" dirty="0">
                <a:solidFill>
                  <a:srgbClr val="0D0D0D"/>
                </a:solidFill>
                <a:latin typeface="Söhne"/>
                <a:sym typeface="Arial"/>
              </a:rPr>
              <a:t> subgraphs. In this way, I maximize the recall, lowering the precision.</a:t>
            </a:r>
          </a:p>
        </p:txBody>
      </p:sp>
    </p:spTree>
    <p:extLst>
      <p:ext uri="{BB962C8B-B14F-4D97-AF65-F5344CB8AC3E}">
        <p14:creationId xmlns:p14="http://schemas.microsoft.com/office/powerpoint/2010/main" val="37950708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877793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880027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 dirty="0"/>
              <a:t>Task definition</a:t>
            </a:r>
          </a:p>
        </p:txBody>
      </p:sp>
    </p:spTree>
    <p:extLst>
      <p:ext uri="{BB962C8B-B14F-4D97-AF65-F5344CB8AC3E}">
        <p14:creationId xmlns:p14="http://schemas.microsoft.com/office/powerpoint/2010/main" val="3952953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76" y="323101"/>
            <a:ext cx="11722924" cy="476507"/>
          </a:xfrm>
        </p:spPr>
        <p:txBody>
          <a:bodyPr/>
          <a:lstStyle/>
          <a:p>
            <a:pPr lvl="1">
              <a:buClr>
                <a:schemeClr val="accent4"/>
              </a:buClr>
            </a:pPr>
            <a:r>
              <a:rPr lang="en-GB" sz="2200" b="1" dirty="0">
                <a:solidFill>
                  <a:schemeClr val="accent1"/>
                </a:solidFill>
              </a:rPr>
              <a:t>Task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What do we want to achieve?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F8D7CEF-33A5-80D3-C6E6-B74FAD07A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5" y="1525503"/>
            <a:ext cx="6367659" cy="4956232"/>
          </a:xfrm>
        </p:spPr>
        <p:txBody>
          <a:bodyPr/>
          <a:lstStyle/>
          <a:p>
            <a:pPr marL="285750" indent="-285750"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The goal: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 extract the best possible subgraph from the UMLS (Unified Medical Language System) Knowledge Graph to tackle the task of open-book question answering in the biomedical domain.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b="1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Open-book </a:t>
            </a:r>
            <a:r>
              <a:rPr lang="en-GB" b="1" dirty="0">
                <a:solidFill>
                  <a:srgbClr val="0D0D0D"/>
                </a:solidFill>
                <a:highlight>
                  <a:srgbClr val="FFFFFF"/>
                </a:highlight>
                <a:latin typeface="Söhne"/>
              </a:rPr>
              <a:t>a</a:t>
            </a:r>
            <a:r>
              <a:rPr lang="en-GB" b="1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pproach</a:t>
            </a:r>
            <a:r>
              <a:rPr lang="en-GB" b="0" i="0" u="none" strike="noStrike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Söhne"/>
              </a:rPr>
              <a:t>: 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the system can access external knowledge during the inference process, assuming it not relying solely on its internal knowledge, i.e. closed book (updated weights during pre-training and fine-tuning).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Data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: the reference dataset is </a:t>
            </a:r>
            <a:r>
              <a:rPr lang="en-GB" b="1" dirty="0">
                <a:solidFill>
                  <a:srgbClr val="0D0D0D"/>
                </a:solidFill>
                <a:latin typeface="Söhne"/>
              </a:rPr>
              <a:t>MedQA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Subsequent reasoning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: once a subgraph is extracted, a subsequent system can </a:t>
            </a:r>
            <a:r>
              <a:rPr lang="en-GB" b="1" dirty="0">
                <a:solidFill>
                  <a:srgbClr val="0D0D0D"/>
                </a:solidFill>
                <a:latin typeface="Söhne"/>
              </a:rPr>
              <a:t>reason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 upon it and correctly answer to the question, e.g. using the solution presented in “QA-GNN: Reasoning with Language Models and Knowledge Graphs for Question Answering” by the Stanford University.</a:t>
            </a:r>
          </a:p>
          <a:p>
            <a:pPr marL="285750" indent="-285750"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Scope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: this project focuses just on the subgraph extraction phase.</a:t>
            </a:r>
          </a:p>
        </p:txBody>
      </p:sp>
      <p:pic>
        <p:nvPicPr>
          <p:cNvPr id="7170" name="Picture 2" descr="qagnn">
            <a:extLst>
              <a:ext uri="{FF2B5EF4-FFF2-40B4-BE49-F238E27FC236}">
                <a16:creationId xmlns:a16="http://schemas.microsoft.com/office/drawing/2014/main" id="{87BCD98D-4B79-FC1A-8C40-CE55B3E8C8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8559" y="1767529"/>
            <a:ext cx="3673696" cy="3322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5591055-E96D-BC16-1FF9-BE645336A4EF}"/>
              </a:ext>
            </a:extLst>
          </p:cNvPr>
          <p:cNvSpPr txBox="1"/>
          <p:nvPr/>
        </p:nvSpPr>
        <p:spPr>
          <a:xfrm>
            <a:off x="7646473" y="5141013"/>
            <a:ext cx="3074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0D0D"/>
                </a:solidFill>
                <a:latin typeface="Söhne"/>
                <a:cs typeface="Arial"/>
                <a:sym typeface="Arial"/>
              </a:rPr>
              <a:t>How QA-GNN handles the reasoning process.</a:t>
            </a:r>
          </a:p>
        </p:txBody>
      </p:sp>
    </p:spTree>
    <p:extLst>
      <p:ext uri="{BB962C8B-B14F-4D97-AF65-F5344CB8AC3E}">
        <p14:creationId xmlns:p14="http://schemas.microsoft.com/office/powerpoint/2010/main" val="21234547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76" y="323101"/>
            <a:ext cx="11722924" cy="476507"/>
          </a:xfrm>
        </p:spPr>
        <p:txBody>
          <a:bodyPr/>
          <a:lstStyle/>
          <a:p>
            <a:pPr lvl="1">
              <a:buClr>
                <a:schemeClr val="accent4"/>
              </a:buClr>
            </a:pPr>
            <a:r>
              <a:rPr lang="en-GB" sz="2200" b="1" dirty="0">
                <a:solidFill>
                  <a:schemeClr val="accent1"/>
                </a:solidFill>
              </a:rPr>
              <a:t>Data overview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MedQA dataset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F8D7CEF-33A5-80D3-C6E6-B74FAD07A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295933"/>
            <a:ext cx="4276712" cy="5111348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It’s a multiple-choice question answering dataset based on the United States Medical License Exams (USMLE) and it’s collected from the professional medical board exams.</a:t>
            </a:r>
          </a:p>
          <a:p>
            <a:pPr>
              <a:lnSpc>
                <a:spcPct val="100000"/>
              </a:lnSpc>
            </a:pPr>
            <a:r>
              <a:rPr lang="en-GB" dirty="0">
                <a:solidFill>
                  <a:srgbClr val="0D0D0D"/>
                </a:solidFill>
                <a:latin typeface="Söhne"/>
              </a:rPr>
              <a:t> 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Each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 instance is composed by the following keys: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sent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: represents the question</a:t>
            </a:r>
          </a:p>
          <a:p>
            <a:pPr lvl="1">
              <a:buClr>
                <a:schemeClr val="accent4"/>
              </a:buClr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qc: 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is a list of identifiers of the topic entities, i.e. the entities present in the question</a:t>
            </a:r>
          </a:p>
          <a:p>
            <a:pPr lvl="1">
              <a:buClr>
                <a:schemeClr val="accent4"/>
              </a:buClr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600" b="1" dirty="0">
                <a:solidFill>
                  <a:srgbClr val="0D0D0D"/>
                </a:solidFill>
                <a:latin typeface="Söhne"/>
              </a:rPr>
              <a:t>ans: 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represents the response entity label</a:t>
            </a:r>
          </a:p>
          <a:p>
            <a:pPr lvl="1">
              <a:buClr>
                <a:schemeClr val="accent4"/>
              </a:buClr>
            </a:pPr>
            <a:endParaRPr lang="en-GB" sz="1600" dirty="0">
              <a:solidFill>
                <a:srgbClr val="0D0D0D"/>
              </a:solidFill>
              <a:latin typeface="Söhne"/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800" b="1" dirty="0">
                <a:solidFill>
                  <a:srgbClr val="0D0D0D"/>
                </a:solidFill>
                <a:latin typeface="Söhne"/>
              </a:rPr>
              <a:t>ac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: represents the response entity identifier in the UMLS knowledge graph</a:t>
            </a:r>
          </a:p>
        </p:txBody>
      </p:sp>
      <p:pic>
        <p:nvPicPr>
          <p:cNvPr id="11" name="Picture 10" descr="A close-up of a text&#10;&#10;Description automatically generated">
            <a:extLst>
              <a:ext uri="{FF2B5EF4-FFF2-40B4-BE49-F238E27FC236}">
                <a16:creationId xmlns:a16="http://schemas.microsoft.com/office/drawing/2014/main" id="{BD00EFF4-66CA-3183-3584-31C512833A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0888" y="2296886"/>
            <a:ext cx="6745270" cy="261320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CB41B1F0-A614-8284-69CE-D18A6E3A10E8}"/>
              </a:ext>
            </a:extLst>
          </p:cNvPr>
          <p:cNvSpPr txBox="1"/>
          <p:nvPr/>
        </p:nvSpPr>
        <p:spPr>
          <a:xfrm>
            <a:off x="7298130" y="4910089"/>
            <a:ext cx="3074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0D0D"/>
                </a:solidFill>
                <a:latin typeface="Söhne"/>
                <a:cs typeface="Arial"/>
                <a:sym typeface="Arial"/>
              </a:rPr>
              <a:t>First instance of the MedQA dataset.</a:t>
            </a:r>
          </a:p>
        </p:txBody>
      </p:sp>
    </p:spTree>
    <p:extLst>
      <p:ext uri="{BB962C8B-B14F-4D97-AF65-F5344CB8AC3E}">
        <p14:creationId xmlns:p14="http://schemas.microsoft.com/office/powerpoint/2010/main" val="61553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76" y="323101"/>
            <a:ext cx="11722924" cy="476507"/>
          </a:xfrm>
        </p:spPr>
        <p:txBody>
          <a:bodyPr/>
          <a:lstStyle/>
          <a:p>
            <a:pPr lvl="1">
              <a:buClr>
                <a:schemeClr val="accent4"/>
              </a:buClr>
            </a:pPr>
            <a:r>
              <a:rPr lang="en-GB" sz="2200" b="1" dirty="0">
                <a:solidFill>
                  <a:schemeClr val="accent1"/>
                </a:solidFill>
              </a:rPr>
              <a:t>Data overview – ii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UMLS KG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F8D7CEF-33A5-80D3-C6E6-B74FAD07A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483097"/>
            <a:ext cx="4059381" cy="4149988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The Unified Medical Language System (UMLS) is a knowledge graph developed and maintained by the National Library of Medicine (NLM) in the United States. 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It's a comprehensive set of biomedical concepts, terms, and relationships that enables interoperability among different biomedical and health-related information systems and applications. </a:t>
            </a: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>
              <a:lnSpc>
                <a:spcPct val="100000"/>
              </a:lnSpc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It provides a standardized framework for mapping and linking different terminologies and concepts.</a:t>
            </a:r>
            <a:endParaRPr lang="en-GB" sz="1600" dirty="0">
              <a:solidFill>
                <a:srgbClr val="0D0D0D"/>
              </a:solidFill>
              <a:latin typeface="Söhne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B41B1F0-A614-8284-69CE-D18A6E3A10E8}"/>
              </a:ext>
            </a:extLst>
          </p:cNvPr>
          <p:cNvSpPr txBox="1"/>
          <p:nvPr/>
        </p:nvSpPr>
        <p:spPr>
          <a:xfrm>
            <a:off x="7298130" y="5356086"/>
            <a:ext cx="30749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0D0D0D"/>
                </a:solidFill>
                <a:latin typeface="Söhne"/>
                <a:cs typeface="Arial"/>
                <a:sym typeface="Arial"/>
              </a:rPr>
              <a:t>Subset of nodes/edges of the UMLS KG</a:t>
            </a:r>
          </a:p>
        </p:txBody>
      </p:sp>
      <p:pic>
        <p:nvPicPr>
          <p:cNvPr id="1028" name="Picture 4" descr="KGHC: a knowledge graph for hepatocellular carcinoma | BMC Medical  Informatics and Decision Making | Full Text">
            <a:extLst>
              <a:ext uri="{FF2B5EF4-FFF2-40B4-BE49-F238E27FC236}">
                <a16:creationId xmlns:a16="http://schemas.microsoft.com/office/drawing/2014/main" id="{DF0B02A3-E8DA-DAE5-9623-36778FD5C85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580"/>
          <a:stretch/>
        </p:blipFill>
        <p:spPr bwMode="auto">
          <a:xfrm>
            <a:off x="5124451" y="1703616"/>
            <a:ext cx="6284366" cy="3450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9811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pPr marL="285115" indent="-285115"/>
            <a:r>
              <a:rPr lang="en-AU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Arial"/>
                <a:cs typeface="Arial"/>
              </a:rPr>
              <a:t>Inspiration architecture</a:t>
            </a:r>
          </a:p>
        </p:txBody>
      </p:sp>
    </p:spTree>
    <p:extLst>
      <p:ext uri="{BB962C8B-B14F-4D97-AF65-F5344CB8AC3E}">
        <p14:creationId xmlns:p14="http://schemas.microsoft.com/office/powerpoint/2010/main" val="1179089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64534AC-6D95-7B4A-8A12-416C8FE4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9076" y="323101"/>
            <a:ext cx="11722924" cy="476507"/>
          </a:xfrm>
        </p:spPr>
        <p:txBody>
          <a:bodyPr/>
          <a:lstStyle/>
          <a:p>
            <a:pPr lvl="1">
              <a:buClr>
                <a:schemeClr val="accent4"/>
              </a:buClr>
            </a:pPr>
            <a:r>
              <a:rPr lang="en-GB" sz="2100" b="1" dirty="0">
                <a:solidFill>
                  <a:schemeClr val="accent1"/>
                </a:solidFill>
              </a:rPr>
              <a:t>Subgraph retrieval enhanced model for multi-hop knowledge base question answering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490816-7410-A853-214D-750445C21645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71088" y="807073"/>
            <a:ext cx="10665000" cy="292388"/>
          </a:xfrm>
        </p:spPr>
        <p:txBody>
          <a:bodyPr/>
          <a:lstStyle/>
          <a:p>
            <a:r>
              <a:rPr lang="en-US" dirty="0"/>
              <a:t>From Zhang et. al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0F8D7CEF-33A5-80D3-C6E6-B74FAD07A50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69076" y="1359512"/>
            <a:ext cx="4762144" cy="4691415"/>
          </a:xfrm>
        </p:spPr>
        <p:txBody>
          <a:bodyPr/>
          <a:lstStyle/>
          <a:p>
            <a:pPr marL="342900" indent="-342900">
              <a:buFont typeface="Wingdings" pitchFamily="2" charset="2"/>
              <a:buChar char="q"/>
            </a:pPr>
            <a:r>
              <a:rPr lang="en-GB" b="1" dirty="0">
                <a:solidFill>
                  <a:srgbClr val="0D0D0D"/>
                </a:solidFill>
                <a:latin typeface="Söhne"/>
              </a:rPr>
              <a:t>The researchers 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propose</a:t>
            </a:r>
            <a:r>
              <a:rPr lang="en-GB" b="1" dirty="0">
                <a:solidFill>
                  <a:srgbClr val="0D0D0D"/>
                </a:solidFill>
                <a:latin typeface="Söhne"/>
              </a:rPr>
              <a:t> </a:t>
            </a:r>
            <a:r>
              <a:rPr lang="en-GB" dirty="0">
                <a:solidFill>
                  <a:srgbClr val="0D0D0D"/>
                </a:solidFill>
                <a:latin typeface="Söhne"/>
              </a:rPr>
              <a:t>a trainable subgraph retriever (SR) decoupled from the subsequent reasoning process, which enables a plug-and-play framework to enhance any subgraph-oriented KBQA model.</a:t>
            </a:r>
          </a:p>
          <a:p>
            <a:pPr marL="342900" indent="-342900">
              <a:buFont typeface="Wingdings" pitchFamily="2" charset="2"/>
              <a:buChar char="q"/>
            </a:pPr>
            <a:endParaRPr lang="en-GB" dirty="0">
              <a:solidFill>
                <a:srgbClr val="0D0D0D"/>
              </a:solidFill>
              <a:latin typeface="Söhne"/>
            </a:endParaRPr>
          </a:p>
          <a:p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342900" indent="-342900"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Their work is benchmarked on two datasets:</a:t>
            </a: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600" b="1" dirty="0" err="1">
                <a:solidFill>
                  <a:srgbClr val="0D0D0D"/>
                </a:solidFill>
                <a:latin typeface="Söhne"/>
              </a:rPr>
              <a:t>WebQuestions</a:t>
            </a:r>
            <a:r>
              <a:rPr lang="en-GB" sz="1600" b="1" dirty="0">
                <a:solidFill>
                  <a:srgbClr val="0D0D0D"/>
                </a:solidFill>
                <a:latin typeface="Söhne"/>
              </a:rPr>
              <a:t> Semantic Parses 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Dataset, contains full semantic parses in SPARQL queries for about 5k questions.</a:t>
            </a: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endParaRPr lang="en-GB" sz="1600" dirty="0">
              <a:solidFill>
                <a:srgbClr val="0D0D0D"/>
              </a:solidFill>
              <a:latin typeface="Söhne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Ø"/>
            </a:pPr>
            <a:r>
              <a:rPr lang="en-GB" sz="1600" b="1" dirty="0" err="1">
                <a:solidFill>
                  <a:srgbClr val="0D0D0D"/>
                </a:solidFill>
                <a:latin typeface="Söhne"/>
              </a:rPr>
              <a:t>ComplexWebQuestion</a:t>
            </a:r>
            <a:r>
              <a:rPr lang="en-GB" sz="1600" b="1" dirty="0">
                <a:solidFill>
                  <a:srgbClr val="0D0D0D"/>
                </a:solidFill>
                <a:latin typeface="Söhne"/>
              </a:rPr>
              <a:t> Dataset</a:t>
            </a:r>
            <a:r>
              <a:rPr lang="en-GB" sz="1600" dirty="0">
                <a:solidFill>
                  <a:srgbClr val="0D0D0D"/>
                </a:solidFill>
                <a:latin typeface="Söhne"/>
              </a:rPr>
              <a:t>, for answering complex questions that require reasoning over multiple web snippets. </a:t>
            </a:r>
          </a:p>
        </p:txBody>
      </p:sp>
      <p:sp>
        <p:nvSpPr>
          <p:cNvPr id="13" name="Text Placeholder 1">
            <a:extLst>
              <a:ext uri="{FF2B5EF4-FFF2-40B4-BE49-F238E27FC236}">
                <a16:creationId xmlns:a16="http://schemas.microsoft.com/office/drawing/2014/main" id="{817CD7DC-D69A-E73C-BA90-5357FFC34F36}"/>
              </a:ext>
            </a:extLst>
          </p:cNvPr>
          <p:cNvSpPr txBox="1">
            <a:spLocks/>
          </p:cNvSpPr>
          <p:nvPr/>
        </p:nvSpPr>
        <p:spPr>
          <a:xfrm>
            <a:off x="5231220" y="3651610"/>
            <a:ext cx="6606884" cy="2266683"/>
          </a:xfrm>
          <a:prstGeom prst="rect">
            <a:avLst/>
          </a:prstGeom>
        </p:spPr>
        <p:txBody>
          <a:bodyPr anchor="ctr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defTabSz="514338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ct val="100000"/>
              <a:buFont typeface="Wingdings" charset="2"/>
              <a:buNone/>
              <a:tabLst/>
              <a:defRPr sz="1600" b="0" i="0" u="none" strike="noStrike" cap="none" baseline="0">
                <a:solidFill>
                  <a:schemeClr val="bg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266693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cap="none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377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Tx/>
              <a:buNone/>
              <a:defRPr sz="1400" b="0" i="0" u="none" strike="noStrike" cap="none">
                <a:solidFill>
                  <a:schemeClr val="tx2">
                    <a:lumMod val="50000"/>
                  </a:schemeClr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285750" indent="-285750">
              <a:buFont typeface="Wingdings" pitchFamily="2" charset="2"/>
              <a:buChar char="q"/>
            </a:pPr>
            <a:r>
              <a:rPr lang="en-GB" dirty="0">
                <a:solidFill>
                  <a:srgbClr val="0D0D0D"/>
                </a:solidFill>
                <a:latin typeface="Söhne"/>
              </a:rPr>
              <a:t>In the example on top, we can see that the following two tasks are defined and disjoint (i.e. they are tackled with separated architectures):</a:t>
            </a:r>
          </a:p>
          <a:p>
            <a:endParaRPr lang="en-GB" dirty="0">
              <a:solidFill>
                <a:srgbClr val="0D0D0D"/>
              </a:solidFill>
              <a:latin typeface="Söhne"/>
            </a:endParaRP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ü"/>
            </a:pPr>
            <a:r>
              <a:rPr lang="en-GB" sz="1600" dirty="0">
                <a:solidFill>
                  <a:srgbClr val="0D0D0D"/>
                </a:solidFill>
                <a:latin typeface="Söhne"/>
              </a:rPr>
              <a:t>Given the relations traversed in the graph so far, predict the next one.</a:t>
            </a:r>
          </a:p>
          <a:p>
            <a:pPr marL="609593" lvl="1" indent="-342900">
              <a:buClr>
                <a:schemeClr val="accent4"/>
              </a:buClr>
              <a:buFont typeface="Wingdings" pitchFamily="2" charset="2"/>
              <a:buChar char="ü"/>
            </a:pPr>
            <a:r>
              <a:rPr lang="en-GB" sz="1600" dirty="0">
                <a:solidFill>
                  <a:srgbClr val="0D0D0D"/>
                </a:solidFill>
                <a:latin typeface="Söhne"/>
              </a:rPr>
              <a:t>We instantiate the found paths and take only the common nodes.</a:t>
            </a:r>
            <a:endParaRPr lang="en-GB" dirty="0">
              <a:solidFill>
                <a:srgbClr val="0D0D0D"/>
              </a:solidFill>
              <a:latin typeface="Söhne"/>
            </a:endParaRPr>
          </a:p>
        </p:txBody>
      </p:sp>
      <p:pic>
        <p:nvPicPr>
          <p:cNvPr id="9" name="Picture 8" descr="A diagram of a tree&#10;&#10;Description automatically generated">
            <a:extLst>
              <a:ext uri="{FF2B5EF4-FFF2-40B4-BE49-F238E27FC236}">
                <a16:creationId xmlns:a16="http://schemas.microsoft.com/office/drawing/2014/main" id="{C723EAC3-7EE8-B94F-3F8A-A645E326E0E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1220" y="1554220"/>
            <a:ext cx="6514091" cy="1652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4370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8F9EF-B907-15C5-26F4-50DCA4414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7458" y="2482587"/>
            <a:ext cx="11117083" cy="1892826"/>
          </a:xfrm>
        </p:spPr>
        <p:txBody>
          <a:bodyPr/>
          <a:lstStyle/>
          <a:p>
            <a:r>
              <a:rPr lang="en-IT" dirty="0"/>
              <a:t>My solution</a:t>
            </a:r>
          </a:p>
        </p:txBody>
      </p:sp>
    </p:spTree>
    <p:extLst>
      <p:ext uri="{BB962C8B-B14F-4D97-AF65-F5344CB8AC3E}">
        <p14:creationId xmlns:p14="http://schemas.microsoft.com/office/powerpoint/2010/main" val="1505840303"/>
      </p:ext>
    </p:extLst>
  </p:cSld>
  <p:clrMapOvr>
    <a:masterClrMapping/>
  </p:clrMapOvr>
</p:sld>
</file>

<file path=ppt/theme/theme1.xml><?xml version="1.0" encoding="utf-8"?>
<a:theme xmlns:a="http://schemas.openxmlformats.org/drawingml/2006/main" name="Cover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Clea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genda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Clea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nly Title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Clea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itle and Subtitle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Clea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1_Title and Subtitle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Clea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2_Only Title">
  <a:themeElements>
    <a:clrScheme name="Prom 7 3 18">
      <a:dk1>
        <a:srgbClr val="0A419B"/>
      </a:dk1>
      <a:lt1>
        <a:srgbClr val="FFFFFF"/>
      </a:lt1>
      <a:dk2>
        <a:srgbClr val="414042"/>
      </a:dk2>
      <a:lt2>
        <a:srgbClr val="F1F2F2"/>
      </a:lt2>
      <a:accent1>
        <a:srgbClr val="0A419B"/>
      </a:accent1>
      <a:accent2>
        <a:srgbClr val="2F78BA"/>
      </a:accent2>
      <a:accent3>
        <a:srgbClr val="3795C3"/>
      </a:accent3>
      <a:accent4>
        <a:srgbClr val="34CB6F"/>
      </a:accent4>
      <a:accent5>
        <a:srgbClr val="F37E1E"/>
      </a:accent5>
      <a:accent6>
        <a:srgbClr val="F74145"/>
      </a:accent6>
      <a:hlink>
        <a:srgbClr val="1153BB"/>
      </a:hlink>
      <a:folHlink>
        <a:srgbClr val="757E8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DF48168905ED345875408526C86FD59" ma:contentTypeVersion="13" ma:contentTypeDescription="Create a new document." ma:contentTypeScope="" ma:versionID="c59752758ccb20c0d83225055caab0c2">
  <xsd:schema xmlns:xsd="http://www.w3.org/2001/XMLSchema" xmlns:xs="http://www.w3.org/2001/XMLSchema" xmlns:p="http://schemas.microsoft.com/office/2006/metadata/properties" xmlns:ns2="68ce5b5c-d71d-4024-a0fa-dd7c2e3226ca" xmlns:ns3="574d08e7-b42b-42b7-936e-0304a65944c0" targetNamespace="http://schemas.microsoft.com/office/2006/metadata/properties" ma:root="true" ma:fieldsID="22ac964f28ed2882dc02cbb2a7a2ec09" ns2:_="" ns3:_="">
    <xsd:import namespace="68ce5b5c-d71d-4024-a0fa-dd7c2e3226ca"/>
    <xsd:import namespace="574d08e7-b42b-42b7-936e-0304a65944c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SearchProperties" minOccurs="0"/>
                <xsd:element ref="ns2:MediaServiceObjectDetectorVersions" minOccurs="0"/>
                <xsd:element ref="ns2:lcf76f155ced4ddcb4097134ff3c332f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3:SharedWithUsers" minOccurs="0"/>
                <xsd:element ref="ns3:SharedWithDetail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ce5b5c-d71d-4024-a0fa-dd7c2e3226ca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ObjectDetectorVersions" ma:index="1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3" nillable="true" ma:taxonomy="true" ma:internalName="lcf76f155ced4ddcb4097134ff3c332f" ma:taxonomyFieldName="MediaServiceImageTags" ma:displayName="Image Tags" ma:readOnly="false" ma:fieldId="{5cf76f15-5ced-4ddc-b409-7134ff3c332f}" ma:taxonomyMulti="true" ma:sspId="cb8e2eea-13ad-45bf-b163-975b848819c4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4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4d08e7-b42b-42b7-936e-0304a65944c0" elementFormDefault="qualified">
    <xsd:import namespace="http://schemas.microsoft.com/office/2006/documentManagement/types"/>
    <xsd:import namespace="http://schemas.microsoft.com/office/infopath/2007/PartnerControls"/>
    <xsd:element name="SharedWithUsers" ma:index="1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68ce5b5c-d71d-4024-a0fa-dd7c2e3226ca">
      <Terms xmlns="http://schemas.microsoft.com/office/infopath/2007/PartnerControls"/>
    </lcf76f155ced4ddcb4097134ff3c332f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59B7F42-8068-45D3-97C0-223B977C086C}">
  <ds:schemaRefs>
    <ds:schemaRef ds:uri="574d08e7-b42b-42b7-936e-0304a65944c0"/>
    <ds:schemaRef ds:uri="68ce5b5c-d71d-4024-a0fa-dd7c2e3226ca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C348CED-545F-456D-A528-4BCA1769828C}">
  <ds:schemaRefs>
    <ds:schemaRef ds:uri="68ce5b5c-d71d-4024-a0fa-dd7c2e3226ca"/>
    <ds:schemaRef ds:uri="http://purl.org/dc/elements/1.1/"/>
    <ds:schemaRef ds:uri="http://schemas.microsoft.com/office/2006/documentManagement/types"/>
    <ds:schemaRef ds:uri="574d08e7-b42b-42b7-936e-0304a65944c0"/>
    <ds:schemaRef ds:uri="http://purl.org/dc/dcmitype/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1577FC65-8F89-47C2-94D4-0CD843E35CB4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1443</TotalTime>
  <Words>1703</Words>
  <Application>Microsoft Macintosh PowerPoint</Application>
  <PresentationFormat>Widescreen</PresentationFormat>
  <Paragraphs>193</Paragraphs>
  <Slides>23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23</vt:i4>
      </vt:variant>
    </vt:vector>
  </HeadingPairs>
  <TitlesOfParts>
    <vt:vector size="36" baseType="lpstr">
      <vt:lpstr>Arial</vt:lpstr>
      <vt:lpstr>Calibri</vt:lpstr>
      <vt:lpstr>MTTMilano</vt:lpstr>
      <vt:lpstr>MTTMilano Black</vt:lpstr>
      <vt:lpstr>Noto Sans Symbols</vt:lpstr>
      <vt:lpstr>Söhne</vt:lpstr>
      <vt:lpstr>Wingdings</vt:lpstr>
      <vt:lpstr>Cover</vt:lpstr>
      <vt:lpstr>Agenda</vt:lpstr>
      <vt:lpstr>Only Title</vt:lpstr>
      <vt:lpstr>Title and Subtitle</vt:lpstr>
      <vt:lpstr>1_Title and Subtitle</vt:lpstr>
      <vt:lpstr>2_Only Title</vt:lpstr>
      <vt:lpstr>Neural Subgraph Retrieval</vt:lpstr>
      <vt:lpstr>PowerPoint Presentation</vt:lpstr>
      <vt:lpstr>Task definition</vt:lpstr>
      <vt:lpstr>Task overview</vt:lpstr>
      <vt:lpstr>Data overview</vt:lpstr>
      <vt:lpstr>Data overview – ii</vt:lpstr>
      <vt:lpstr>Inspiration architecture</vt:lpstr>
      <vt:lpstr>Subgraph retrieval enhanced model for multi-hop knowledge base question answering</vt:lpstr>
      <vt:lpstr>My solution</vt:lpstr>
      <vt:lpstr>Next relation prediction</vt:lpstr>
      <vt:lpstr>Shortest paths dataset</vt:lpstr>
      <vt:lpstr>Shortest paths dataset – ii</vt:lpstr>
      <vt:lpstr>Next relation predictor</vt:lpstr>
      <vt:lpstr>Link prediction</vt:lpstr>
      <vt:lpstr>Term normalization</vt:lpstr>
      <vt:lpstr>End-to-end model</vt:lpstr>
      <vt:lpstr>Code Overview</vt:lpstr>
      <vt:lpstr>Tech stack</vt:lpstr>
      <vt:lpstr>Let’s look at the code!</vt:lpstr>
      <vt:lpstr>Conclusions</vt:lpstr>
      <vt:lpstr>What’s next?</vt:lpstr>
      <vt:lpstr>Q&amp;A</vt:lpstr>
      <vt:lpstr>Thank you!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Master Spa Prometeia 16 9</dc:title>
  <dc:subject/>
  <dc:creator>C&amp;M</dc:creator>
  <cp:keywords/>
  <dc:description/>
  <cp:lastModifiedBy>Lorenzo Balzani</cp:lastModifiedBy>
  <cp:revision>12</cp:revision>
  <cp:lastPrinted>2018-02-09T15:25:54Z</cp:lastPrinted>
  <dcterms:created xsi:type="dcterms:W3CDTF">2017-04-03T08:23:09Z</dcterms:created>
  <dcterms:modified xsi:type="dcterms:W3CDTF">2024-05-10T14:57:47Z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5189b2de-3b3a-4e8b-b567-0ebdec9ba351_Enabled">
    <vt:lpwstr>true</vt:lpwstr>
  </property>
  <property fmtid="{D5CDD505-2E9C-101B-9397-08002B2CF9AE}" pid="3" name="MSIP_Label_5189b2de-3b3a-4e8b-b567-0ebdec9ba351_SetDate">
    <vt:lpwstr>2024-04-15T13:35:39Z</vt:lpwstr>
  </property>
  <property fmtid="{D5CDD505-2E9C-101B-9397-08002B2CF9AE}" pid="4" name="MSIP_Label_5189b2de-3b3a-4e8b-b567-0ebdec9ba351_Method">
    <vt:lpwstr>Privileged</vt:lpwstr>
  </property>
  <property fmtid="{D5CDD505-2E9C-101B-9397-08002B2CF9AE}" pid="5" name="MSIP_Label_5189b2de-3b3a-4e8b-b567-0ebdec9ba351_Name">
    <vt:lpwstr>Internal Use Only</vt:lpwstr>
  </property>
  <property fmtid="{D5CDD505-2E9C-101B-9397-08002B2CF9AE}" pid="6" name="MSIP_Label_5189b2de-3b3a-4e8b-b567-0ebdec9ba351_SiteId">
    <vt:lpwstr>b0d66366-8b8a-4831-ae5f-9d15669342ce</vt:lpwstr>
  </property>
  <property fmtid="{D5CDD505-2E9C-101B-9397-08002B2CF9AE}" pid="7" name="MSIP_Label_5189b2de-3b3a-4e8b-b567-0ebdec9ba351_ActionId">
    <vt:lpwstr>bf9838df-66da-41e2-80f8-1106d1620016</vt:lpwstr>
  </property>
  <property fmtid="{D5CDD505-2E9C-101B-9397-08002B2CF9AE}" pid="8" name="MSIP_Label_5189b2de-3b3a-4e8b-b567-0ebdec9ba351_ContentBits">
    <vt:lpwstr>2</vt:lpwstr>
  </property>
  <property fmtid="{D5CDD505-2E9C-101B-9397-08002B2CF9AE}" pid="9" name="ClassificationContentMarkingFooterLocations">
    <vt:lpwstr>Cover:3\Agenda:3\Only Title:3\Title and Subtitle:3\1_Title and Subtitle:3</vt:lpwstr>
  </property>
  <property fmtid="{D5CDD505-2E9C-101B-9397-08002B2CF9AE}" pid="10" name="ClassificationContentMarkingFooterText">
    <vt:lpwstr>Internal And Trusted Partner Use Only Document owned by Prometeia</vt:lpwstr>
  </property>
  <property fmtid="{D5CDD505-2E9C-101B-9397-08002B2CF9AE}" pid="11" name="ContentTypeId">
    <vt:lpwstr>0x0101000DF48168905ED345875408526C86FD59</vt:lpwstr>
  </property>
  <property fmtid="{D5CDD505-2E9C-101B-9397-08002B2CF9AE}" pid="12" name="MediaServiceImageTags">
    <vt:lpwstr/>
  </property>
</Properties>
</file>